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6.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432" r:id="rId12"/>
    <p:sldId id="433" r:id="rId13"/>
    <p:sldId id="436" r:id="rId14"/>
    <p:sldId id="437" r:id="rId15"/>
    <p:sldId id="474" r:id="rId16"/>
    <p:sldId id="439" r:id="rId17"/>
    <p:sldId id="476" r:id="rId18"/>
    <p:sldId id="444" r:id="rId19"/>
    <p:sldId id="443" r:id="rId20"/>
    <p:sldId id="447" r:id="rId21"/>
    <p:sldId id="503" r:id="rId22"/>
    <p:sldId id="445" r:id="rId23"/>
    <p:sldId id="425" r:id="rId24"/>
    <p:sldId id="450" r:id="rId25"/>
    <p:sldId id="504" r:id="rId26"/>
    <p:sldId id="451" r:id="rId27"/>
    <p:sldId id="490" r:id="rId28"/>
    <p:sldId id="453" r:id="rId29"/>
    <p:sldId id="452" r:id="rId30"/>
    <p:sldId id="454" r:id="rId31"/>
    <p:sldId id="460" r:id="rId32"/>
    <p:sldId id="457" r:id="rId33"/>
    <p:sldId id="463" r:id="rId34"/>
    <p:sldId id="477" r:id="rId35"/>
    <p:sldId id="479" r:id="rId36"/>
    <p:sldId id="480" r:id="rId37"/>
    <p:sldId id="481" r:id="rId38"/>
    <p:sldId id="482" r:id="rId39"/>
    <p:sldId id="470" r:id="rId40"/>
    <p:sldId id="485" r:id="rId41"/>
    <p:sldId id="501" r:id="rId42"/>
    <p:sldId id="507" r:id="rId43"/>
    <p:sldId id="506" r:id="rId44"/>
    <p:sldId id="472" r:id="rId45"/>
    <p:sldId id="511" r:id="rId46"/>
    <p:sldId id="508" r:id="rId47"/>
    <p:sldId id="487" r:id="rId48"/>
    <p:sldId id="502" r:id="rId49"/>
    <p:sldId id="332" r:id="rId50"/>
    <p:sldId id="388" r:id="rId51"/>
    <p:sldId id="483" r:id="rId52"/>
    <p:sldId id="455" r:id="rId53"/>
    <p:sldId id="456" r:id="rId54"/>
    <p:sldId id="484" r:id="rId55"/>
    <p:sldId id="422" r:id="rId56"/>
    <p:sldId id="512" r:id="rId57"/>
    <p:sldId id="491" r:id="rId58"/>
    <p:sldId id="50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autoAdjust="0"/>
    <p:restoredTop sz="66667" autoAdjust="0"/>
  </p:normalViewPr>
  <p:slideViewPr>
    <p:cSldViewPr snapToGrid="0">
      <p:cViewPr varScale="1">
        <p:scale>
          <a:sx n="64" d="100"/>
          <a:sy n="64" d="100"/>
        </p:scale>
        <p:origin x="2226"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509383448"/>
        <c:axId val="509377960"/>
      </c:scatterChart>
      <c:valAx>
        <c:axId val="50938344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509377960"/>
        <c:crosses val="autoZero"/>
        <c:crossBetween val="midCat"/>
        <c:majorUnit val="14.5"/>
      </c:valAx>
      <c:valAx>
        <c:axId val="509377960"/>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509383448"/>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509380704"/>
        <c:axId val="509383840"/>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50938070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509383840"/>
        <c:crosses val="autoZero"/>
        <c:crossBetween val="midCat"/>
        <c:majorUnit val="14.5"/>
      </c:valAx>
      <c:valAx>
        <c:axId val="509383840"/>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509380704"/>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316905336"/>
        <c:axId val="316900240"/>
      </c:scatterChart>
      <c:valAx>
        <c:axId val="31690533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16900240"/>
        <c:crosses val="autoZero"/>
        <c:crossBetween val="midCat"/>
        <c:majorUnit val="200"/>
      </c:valAx>
      <c:valAx>
        <c:axId val="316900240"/>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16905336"/>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327956752"/>
        <c:axId val="327952048"/>
      </c:scatterChart>
      <c:valAx>
        <c:axId val="32795675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7952048"/>
        <c:crosses val="autoZero"/>
        <c:crossBetween val="midCat"/>
        <c:majorUnit val="200"/>
      </c:valAx>
      <c:valAx>
        <c:axId val="327952048"/>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7956752"/>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501369888"/>
        <c:axId val="319857064"/>
      </c:scatterChart>
      <c:valAx>
        <c:axId val="50136988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19857064"/>
        <c:crosses val="autoZero"/>
        <c:crossBetween val="midCat"/>
        <c:majorUnit val="200"/>
      </c:valAx>
      <c:valAx>
        <c:axId val="319857064"/>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01369888"/>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279435896"/>
        <c:axId val="279434720"/>
      </c:scatterChart>
      <c:valAx>
        <c:axId val="27943589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79434720"/>
        <c:crosses val="autoZero"/>
        <c:crossBetween val="midCat"/>
        <c:majorUnit val="200"/>
      </c:valAx>
      <c:valAx>
        <c:axId val="279434720"/>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79435896"/>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327546912"/>
        <c:axId val="317113056"/>
      </c:scatterChart>
      <c:valAx>
        <c:axId val="32754691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17113056"/>
        <c:crosses val="autoZero"/>
        <c:crossBetween val="midCat"/>
      </c:valAx>
      <c:valAx>
        <c:axId val="317113056"/>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manualLayout>
              <c:xMode val="edge"/>
              <c:yMode val="edge"/>
              <c:x val="2.204861111111111E-3"/>
              <c:y val="0.3079726190476190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7546912"/>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212110544"/>
        <c:axId val="509365024"/>
        <c:extLst/>
      </c:scatterChart>
      <c:valAx>
        <c:axId val="212110544"/>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509365024"/>
        <c:crosses val="autoZero"/>
        <c:crossBetween val="midCat"/>
      </c:valAx>
      <c:valAx>
        <c:axId val="509365024"/>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12110544"/>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509359536"/>
        <c:axId val="509366200"/>
        <c:extLst/>
      </c:scatterChart>
      <c:valAx>
        <c:axId val="50935953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09366200"/>
        <c:crosses val="autoZero"/>
        <c:crossBetween val="midCat"/>
      </c:valAx>
      <c:valAx>
        <c:axId val="509366200"/>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09359536"/>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18/03/2019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3/18/2019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a:t>
            </a:r>
            <a:r>
              <a:rPr lang="fr-FR" b="1" i="0" u="none" baseline="0" dirty="0" err="1" smtClean="0"/>
              <a:t>recomme</a:t>
            </a:r>
            <a:r>
              <a:rPr lang="fr-FR" b="1" i="0" u="none" baseline="0" dirty="0" smtClean="0"/>
              <a:t> et ainsi de suite.  </a:t>
            </a:r>
          </a:p>
          <a:p>
            <a:pPr marL="0" indent="0">
              <a:buFontTx/>
              <a:buNone/>
            </a:pPr>
            <a:endParaRPr lang="fr-FR" b="1" i="0" u="none" baseline="0" dirty="0" smtClean="0"/>
          </a:p>
          <a:p>
            <a:pPr marL="0" indent="0">
              <a:buFontTx/>
              <a:buNone/>
            </a:pPr>
            <a:r>
              <a:rPr lang="fr-FR" b="1" i="1" u="sng" baseline="0" dirty="0" smtClean="0"/>
              <a:t>À partir du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a:t>
                </a:r>
                <a:r>
                  <a:rPr lang="fr-FR" b="1" baseline="0" dirty="0" smtClean="0"/>
                  <a:t> modèle du palier a été validé par les données d’essai d’un palier à deux lobe présentées dans la thèse de Célia Giraudeau. </a:t>
                </a:r>
              </a:p>
              <a:p>
                <a:pPr marL="0" indent="0">
                  <a:buFont typeface="Arial" panose="020B0604020202020204" pitchFamily="34" charset="0"/>
                  <a:buNone/>
                </a:pPr>
                <a:r>
                  <a:rPr lang="fr-FR" b="1" baseline="0" dirty="0" smtClean="0"/>
                  <a:t>Cette thèse </a:t>
                </a:r>
              </a:p>
              <a:p>
                <a:pPr marL="171450" indent="-171450">
                  <a:buFont typeface="Arial" panose="020B0604020202020204" pitchFamily="34" charset="0"/>
                  <a:buChar char="•"/>
                </a:pPr>
                <a:r>
                  <a:rPr lang="fr-FR" b="1" baseline="0" dirty="0" smtClean="0"/>
                  <a:t>On a utilisé le cas d’effet thermique est plus important parmi les essais. C’est-à-dire la vitesse de rotation est 3500 tr/min et la charge est 6KN.</a:t>
                </a:r>
              </a:p>
              <a:p>
                <a:pPr marL="171450" indent="-171450">
                  <a:buFont typeface="Arial" panose="020B0604020202020204" pitchFamily="34" charset="0"/>
                  <a:buChar char="•"/>
                </a:pPr>
                <a:r>
                  <a:rPr lang="fr-FR" b="1" baseline="0" dirty="0" smtClean="0"/>
                  <a:t>La confrontation </a:t>
                </a:r>
                <a:r>
                  <a:rPr lang="fr-FR" b="1" baseline="0" dirty="0" err="1" smtClean="0"/>
                  <a:t>num</a:t>
                </a:r>
                <a:r>
                  <a:rPr lang="fr-FR" b="1" baseline="0" dirty="0" smtClean="0"/>
                  <a:t>/</a:t>
                </a:r>
                <a:r>
                  <a:rPr lang="fr-FR" b="1" baseline="0" dirty="0" err="1" smtClean="0"/>
                  <a:t>exp</a:t>
                </a:r>
                <a:r>
                  <a:rPr lang="fr-FR" b="1" baseline="0" dirty="0" smtClean="0"/>
                  <a:t> montre une bonne cohérence sur la température et sur la pression. </a:t>
                </a:r>
              </a:p>
              <a:p>
                <a:pPr marL="171450" indent="-171450">
                  <a:buFont typeface="Arial" panose="020B0604020202020204" pitchFamily="34" charset="0"/>
                  <a:buChar char="•"/>
                </a:pPr>
                <a:r>
                  <a:rPr lang="fr-FR" b="1" baseline="0" dirty="0" smtClean="0"/>
                  <a:t>Ces résultats permet de valider le modèle de palier à utiliser dans le cadre de cette thèse.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smtClean="0"/>
              <a:t>Dans la suite,</a:t>
            </a:r>
            <a:r>
              <a:rPr lang="fr-FR" b="1" baseline="0" dirty="0" smtClean="0"/>
              <a:t> </a:t>
            </a:r>
            <a:r>
              <a:rPr lang="fr-FR" b="0" baseline="0" dirty="0" smtClean="0"/>
              <a:t>le flux thermique aux interface fluide-structure obtenu par le modèle de palier va être injecté dans un modèle thermomécanique du rotor en 3D, construit en utilisant le code_aster, pour calculer la déformation thermique.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a:p>
            <a:pPr marL="171450" indent="-171450">
              <a:buFont typeface="Arial" panose="020B0604020202020204" pitchFamily="34" charset="0"/>
              <a:buChar char="•"/>
            </a:pPr>
            <a:r>
              <a:rPr lang="fr-FR" b="0" baseline="0" dirty="0" smtClean="0"/>
              <a:t>Pour introduire les conditions aux limite mécanique représenté par la force du palier, l’élément RBE3 dans code aster a été utilisé. cette liaison a pour ramener le </a:t>
            </a:r>
            <a:r>
              <a:rPr lang="fr-FR" b="0" baseline="0" dirty="0" err="1" smtClean="0"/>
              <a:t>mouvenet</a:t>
            </a:r>
            <a:r>
              <a:rPr lang="fr-FR" b="0" baseline="0" dirty="0" smtClean="0"/>
              <a:t> de l’ensemble des nœuds dans la section, au nœuds du modèle de la dynamique des rotors.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Une fois la déformation thermique obtenue,   moyen du </a:t>
            </a:r>
            <a:r>
              <a:rPr lang="fr-FR" b="0" baseline="0" dirty="0" err="1" smtClean="0"/>
              <a:t>déplacmeent</a:t>
            </a:r>
            <a:r>
              <a:rPr lang="fr-FR" b="0" baseline="0" dirty="0" smtClean="0"/>
              <a:t>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 la littérature, le balourd thermique peut être calculée</a:t>
            </a:r>
            <a:r>
              <a:rPr lang="fr-FR" b="1" baseline="0" dirty="0" smtClean="0"/>
              <a:t> </a:t>
            </a:r>
            <a:r>
              <a:rPr lang="fr-FR" b="1" dirty="0" smtClean="0"/>
              <a:t>par deux approche.</a:t>
            </a:r>
            <a:r>
              <a:rPr lang="fr-FR" b="1" baseline="0" dirty="0" smtClean="0"/>
              <a:t>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Une fois tous les modèles concerné expliqué, je vous propose de regarder l’algorithme en régime transitoire de l’effet Morton</a:t>
            </a:r>
            <a:r>
              <a:rPr lang="fr-FR" b="0" dirty="0" smtClean="0"/>
              <a:t>. </a:t>
            </a:r>
          </a:p>
          <a:p>
            <a:pPr marL="171450" indent="-171450">
              <a:buFont typeface="Arial" panose="020B0604020202020204" pitchFamily="34" charset="0"/>
              <a:buChar char="•"/>
            </a:pPr>
            <a:r>
              <a:rPr lang="fr-FR" b="0" dirty="0" smtClean="0"/>
              <a:t>Le modèle thermomécanique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Description</a:t>
            </a:r>
            <a:r>
              <a:rPr lang="fr-FR" baseline="0" dirty="0" smtClean="0"/>
              <a:t> du rotor, le palier et le système d’ acquisition. </a:t>
            </a:r>
          </a:p>
          <a:p>
            <a:pPr marL="628650" lvl="1" indent="-171450">
              <a:buFont typeface="Arial" panose="020B0604020202020204" pitchFamily="34" charset="0"/>
              <a:buChar char="•"/>
            </a:pPr>
            <a:r>
              <a:rPr lang="fr-FR" b="1" baseline="0" dirty="0" smtClean="0"/>
              <a:t>Le banc d’essai est conçu dans le cadre d’une autre thèse réalisée à Poitiers.  </a:t>
            </a:r>
          </a:p>
          <a:p>
            <a:pPr marL="628650" lvl="1" indent="-171450">
              <a:buFont typeface="Arial" panose="020B0604020202020204" pitchFamily="34" charset="0"/>
              <a:buChar char="•"/>
            </a:pPr>
            <a:r>
              <a:rPr lang="fr-FR" b="1" baseline="0" dirty="0" smtClean="0"/>
              <a:t>Ce banc possède un arbre creux qui pour avoir une la différence de la température élevé. </a:t>
            </a:r>
          </a:p>
          <a:p>
            <a:pPr marL="628650" lvl="1" indent="-171450">
              <a:buFont typeface="Arial" panose="020B0604020202020204" pitchFamily="34" charset="0"/>
              <a:buChar char="•"/>
            </a:pPr>
            <a:r>
              <a:rPr lang="fr-FR" b="1" baseline="0" dirty="0" smtClean="0"/>
              <a:t>Le rotor est guidé par un </a:t>
            </a:r>
            <a:r>
              <a:rPr lang="fr-FR" b="1" baseline="0" dirty="0" err="1" smtClean="0"/>
              <a:t>rlmt</a:t>
            </a:r>
            <a:r>
              <a:rPr lang="fr-FR" b="1" baseline="0" dirty="0" smtClean="0"/>
              <a:t> et un palier circulaire.</a:t>
            </a:r>
          </a:p>
          <a:p>
            <a:pPr marL="628650" lvl="1" indent="-171450">
              <a:buFont typeface="Arial" panose="020B0604020202020204" pitchFamily="34" charset="0"/>
              <a:buChar char="•"/>
            </a:pPr>
            <a:r>
              <a:rPr lang="fr-FR" b="1" baseline="0" dirty="0" smtClean="0"/>
              <a:t>3 disques d’une masse totale de 700g sont monté en porte à faux.</a:t>
            </a:r>
          </a:p>
          <a:p>
            <a:pPr marL="628650" lvl="1" indent="-171450">
              <a:buFont typeface="Arial" panose="020B0604020202020204" pitchFamily="34" charset="0"/>
              <a:buChar char="•"/>
            </a:pPr>
            <a:r>
              <a:rPr lang="fr-FR" b="1" baseline="0" dirty="0" smtClean="0"/>
              <a:t>Ce rotor est un rotor rigide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628650" lvl="1" indent="-171450">
              <a:buFont typeface="Arial" panose="020B0604020202020204" pitchFamily="34" charset="0"/>
              <a:buChar char="•"/>
            </a:pPr>
            <a:endParaRPr lang="fr-FR" b="1" baseline="0" dirty="0" smtClean="0"/>
          </a:p>
          <a:p>
            <a:pPr marL="628650" lvl="1" indent="-171450">
              <a:buFont typeface="Arial" panose="020B0604020202020204" pitchFamily="34" charset="0"/>
              <a:buChar char="•"/>
            </a:pPr>
            <a:r>
              <a:rPr lang="fr-FR" b="1" baseline="0" dirty="0" smtClean="0"/>
              <a:t>Les déplacements aux trois plans et les températures à la surface du rotor dans le palier sont mesurés.</a:t>
            </a:r>
          </a:p>
          <a:p>
            <a:pPr marL="457200" lvl="1" indent="0">
              <a:buFont typeface="Arial" panose="020B0604020202020204" pitchFamily="34" charset="0"/>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La simulation</a:t>
            </a:r>
            <a:r>
              <a:rPr lang="fr-FR" b="1" baseline="0" dirty="0" smtClean="0"/>
              <a:t> en régime transitoire de l’effet Morton a été réalisé basée sur le banc. </a:t>
            </a:r>
          </a:p>
          <a:p>
            <a:pPr marL="171450" indent="-171450">
              <a:buFont typeface="Arial" panose="020B0604020202020204" pitchFamily="34" charset="0"/>
              <a:buChar char="•"/>
            </a:pPr>
            <a:r>
              <a:rPr lang="fr-FR" b="1" baseline="0" dirty="0" smtClean="0"/>
              <a:t>La vitesse de rotation est fixé à 7000 tr/min et un balourd mécanique de 102.6 g.mm a été imposé au niveau des disques.</a:t>
            </a:r>
          </a:p>
          <a:p>
            <a:pPr marL="171450" indent="-171450">
              <a:buFont typeface="Arial" panose="020B0604020202020204" pitchFamily="34" charset="0"/>
              <a:buChar char="•"/>
            </a:pPr>
            <a:r>
              <a:rPr lang="fr-FR" b="1" dirty="0" smtClean="0"/>
              <a:t>Les</a:t>
            </a:r>
            <a:r>
              <a:rPr lang="fr-FR" b="1" baseline="0" dirty="0" smtClean="0"/>
              <a:t> paramètres de discrétisation sont présenté dans ce block.</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Il faut souligner que le régime du démarrage du banc n’a pas été pris en compte dans la simulation. La comparaison est réalisée uniquement à la vitesse nominale.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Concerné les conditions aux limites</a:t>
            </a:r>
            <a:r>
              <a:rPr lang="fr-FR" b="1" baseline="0" dirty="0" smtClean="0"/>
              <a:t> dans les modèles thermiques du rotor</a:t>
            </a:r>
            <a:r>
              <a:rPr lang="fr-FR" baseline="0" dirty="0" smtClean="0"/>
              <a:t>,  </a:t>
            </a:r>
          </a:p>
          <a:p>
            <a:pPr marL="0" indent="0">
              <a:buFont typeface="Arial" panose="020B0604020202020204" pitchFamily="34" charset="0"/>
              <a:buNone/>
            </a:pPr>
            <a:r>
              <a:rPr lang="fr-FR" baseline="0" dirty="0" smtClean="0"/>
              <a:t>	(roulement, palier, parois adiabatique  et convection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un modèle thermique du coussinet simplifié a été également utilisé dans la simulation.</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Concernant les phases</a:t>
            </a:r>
            <a:r>
              <a:rPr lang="fr-FR" baseline="0" dirty="0" smtClean="0"/>
              <a:t> de vibrations, les résultats sont en accord en grandeur. </a:t>
            </a:r>
            <a:endParaRPr lang="fr-FR" baseline="0" dirty="0" smtClean="0"/>
          </a:p>
          <a:p>
            <a:pPr marL="171450" indent="-171450">
              <a:buFont typeface="Arial" panose="020B0604020202020204" pitchFamily="34" charset="0"/>
              <a:buChar char="•"/>
            </a:pPr>
            <a:r>
              <a:rPr lang="fr-FR" baseline="0" dirty="0" smtClean="0"/>
              <a:t>Une </a:t>
            </a:r>
            <a:r>
              <a:rPr lang="fr-FR" baseline="0" dirty="0" smtClean="0"/>
              <a:t>tendance différente a été retrouvée au début de simulation.  </a:t>
            </a:r>
            <a:endParaRPr lang="fr-FR" baseline="0" dirty="0" smtClean="0"/>
          </a:p>
          <a:p>
            <a:pPr marL="171450" indent="-171450">
              <a:buFont typeface="Arial" panose="020B0604020202020204" pitchFamily="34" charset="0"/>
              <a:buChar char="•"/>
            </a:pPr>
            <a:r>
              <a:rPr lang="fr-FR" baseline="0" dirty="0" smtClean="0"/>
              <a:t>Ceci </a:t>
            </a:r>
            <a:r>
              <a:rPr lang="fr-FR" baseline="0" dirty="0" smtClean="0"/>
              <a:t>est lié à au régime de démarrage qui n’a pas été pris en compte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dans le simulation.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distribution du champ de température au rotor à la fin de simulation montre une cohérence de prédiction sur la zone plus chaude. </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Pour faire un point sur ces comparaisons, la différence se trouve au début de la simulation qui est lié à la non considération du démarrage dans la simulation. En comptant la cohérence en tendance globale et en ordre de grandeur. On valide le modèle de l’effet Morton.</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l’effet Morton instable n’a pas été reproduit , une analyse de la stabilité basé sur le critère proposé par Lorenz et Murphy permet de décrypter ces résultats.</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baseline="0" dirty="0" smtClean="0"/>
                  <a:t>L’analyse de stabilité revient à calculer les trois coefficients présenté précédemment.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On a choisi deux approche pour les déterminer. Premier approche est une méthode dans la littérature et le deuxième est développé dans cette thèse.</a:t>
                </a:r>
              </a:p>
              <a:p>
                <a:pPr marL="0" indent="0">
                  <a:buFont typeface="Arial" panose="020B0604020202020204" pitchFamily="34" charset="0"/>
                  <a:buNone/>
                </a:pPr>
                <a:r>
                  <a:rPr lang="fr-FR" b="1" baseline="0" dirty="0" smtClean="0"/>
                  <a:t>L’approche de Lorenz et Murphy calcule les coefficients avec des modèles simplifiés mais rapide ainsi manque de précision que je vais présenter dans la suite. Alors que notre approche est parti des modèles plus rigoureux et réaliste.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À titre d’exemple,  pour déterminer le champ de température à la surface du rotor, Lorenz et Murphy utilise la moyennage du film lubrifiant pour approximer la température du rotor alors que on a utilisé un modèle thermique du rotor en 3D.</a:t>
                </a: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Analyse a été réalisé</a:t>
            </a:r>
            <a:r>
              <a:rPr lang="fr-FR" b="1" baseline="0" dirty="0" smtClean="0"/>
              <a:t> sur plusieurs vitesse avec un balourd figé. Ici les amplitudes des ces coefficients sont illustrée.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À partir de ces trois coefficients, on a calculé l’indicateur de l’effet Morton pour appliquer le critère de stabilité.</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On peut remarqué ce l’indicateur</a:t>
            </a:r>
            <a:r>
              <a:rPr lang="fr-FR" b="1" baseline="0" dirty="0" smtClean="0"/>
              <a:t> de l’effet Morton est très inférieur à la valeur critique 1 pour les deux approche qui implique un effet stable pour le rotor. </a:t>
            </a:r>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Afin de reproduire l’effet Morton, on a optimisé les coefficients d’influence en modifiant la configuration du banc. Ce qui nous permet de mettre en évidence de l’effet Morton instable.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a:p>
        </p:txBody>
      </p:sp>
    </p:spTree>
    <p:extLst>
      <p:ext uri="{BB962C8B-B14F-4D97-AF65-F5344CB8AC3E}">
        <p14:creationId xmlns:p14="http://schemas.microsoft.com/office/powerpoint/2010/main" val="1708062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Afin</a:t>
            </a:r>
            <a:r>
              <a:rPr lang="fr-FR" b="1" baseline="0" dirty="0" smtClean="0"/>
              <a:t> d’augmenter le coefficient C, </a:t>
            </a:r>
            <a:r>
              <a:rPr lang="fr-FR" baseline="0" dirty="0" smtClean="0"/>
              <a:t>on a ajouté un disque plus lourd en porte à faux. </a:t>
            </a:r>
          </a:p>
          <a:p>
            <a:pPr marL="171450" indent="-171450">
              <a:buFont typeface="Arial" panose="020B0604020202020204" pitchFamily="34" charset="0"/>
              <a:buChar char="•"/>
            </a:pPr>
            <a:r>
              <a:rPr lang="fr-FR" b="1" dirty="0" smtClean="0"/>
              <a:t>Pour</a:t>
            </a:r>
            <a:r>
              <a:rPr lang="fr-FR" b="1" baseline="0" dirty="0" smtClean="0"/>
              <a:t> maximiser le coefficient A, </a:t>
            </a:r>
            <a:r>
              <a:rPr lang="fr-FR" baseline="0" dirty="0" smtClean="0"/>
              <a:t>on a baissé la fréquence du premier mode de flexion en ajouté la masse et </a:t>
            </a:r>
            <a:r>
              <a:rPr lang="fr-FR" baseline="0" dirty="0" err="1" smtClean="0"/>
              <a:t>ralonger</a:t>
            </a:r>
            <a:r>
              <a:rPr lang="fr-FR" baseline="0" dirty="0" smtClean="0"/>
              <a:t> le rotor. </a:t>
            </a:r>
          </a:p>
          <a:p>
            <a:pPr marL="171450" indent="-171450">
              <a:buFont typeface="Arial" panose="020B0604020202020204" pitchFamily="34" charset="0"/>
              <a:buChar char="•"/>
            </a:pPr>
            <a:r>
              <a:rPr lang="fr-FR" b="1" baseline="0" dirty="0" smtClean="0"/>
              <a:t>Pour profiter des même équipements</a:t>
            </a:r>
            <a:r>
              <a:rPr lang="fr-FR" baseline="0" dirty="0" smtClean="0"/>
              <a:t>, le diamètre du rotor n’a pas changée.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1" baseline="0" dirty="0" smtClean="0"/>
              <a:t>Finalement</a:t>
            </a:r>
            <a:r>
              <a:rPr lang="fr-FR" baseline="0" dirty="0" smtClean="0"/>
              <a:t> on arrive à cette configuration du rotor 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33</a:t>
            </a:fld>
            <a:endParaRPr lang="en-US"/>
          </a:p>
        </p:txBody>
      </p:sp>
    </p:spTree>
    <p:extLst>
      <p:ext uri="{BB962C8B-B14F-4D97-AF65-F5344CB8AC3E}">
        <p14:creationId xmlns:p14="http://schemas.microsoft.com/office/powerpoint/2010/main" val="1251919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On a réalisé l’analyse</a:t>
            </a:r>
            <a:r>
              <a:rPr lang="fr-FR" b="1" baseline="0" dirty="0" smtClean="0"/>
              <a:t> de la stabilité avec cette nouvelle configuration du rotor: </a:t>
            </a:r>
          </a:p>
          <a:p>
            <a:pPr marL="0" indent="0">
              <a:buFont typeface="Arial" panose="020B0604020202020204" pitchFamily="34" charset="0"/>
              <a:buNone/>
            </a:pPr>
            <a:r>
              <a:rPr lang="fr-FR" b="1" baseline="0" dirty="0" smtClean="0"/>
              <a:t>la vitesse de rotation a été fixé à 7500tr/min pour être proche de la vitesse critique. </a:t>
            </a:r>
          </a:p>
          <a:p>
            <a:pPr marL="0" indent="0">
              <a:buFont typeface="Arial" panose="020B0604020202020204" pitchFamily="34" charset="0"/>
              <a:buNone/>
            </a:pPr>
            <a:r>
              <a:rPr lang="fr-FR" b="1" baseline="0" dirty="0" smtClean="0"/>
              <a:t>Une séries du balourd a été imposé pour réaliser cette analyse.  </a:t>
            </a:r>
          </a:p>
          <a:p>
            <a:pPr marL="0" indent="0">
              <a:buFont typeface="Arial" panose="020B0604020202020204" pitchFamily="34" charset="0"/>
              <a:buNone/>
            </a:pPr>
            <a:r>
              <a:rPr lang="fr-FR" b="1" baseline="0" dirty="0" smtClean="0"/>
              <a:t>( les coefficients d’</a:t>
            </a:r>
            <a:r>
              <a:rPr lang="fr-FR" b="1" baseline="0" dirty="0" err="1" smtClean="0"/>
              <a:t>infleunce</a:t>
            </a:r>
            <a:r>
              <a:rPr lang="fr-FR" b="1" baseline="0" dirty="0" smtClean="0"/>
              <a:t> du type AB sont reste dans le même grandeur que le cas précédant, alors que le coefficient C a été augmenté d’un ordre de grandeur.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L’indicateur de l’effet Morton obtenu par les deux approches sont très différant.  </a:t>
            </a:r>
          </a:p>
          <a:p>
            <a:pPr marL="0" indent="0">
              <a:buFont typeface="Arial" panose="020B0604020202020204" pitchFamily="34" charset="0"/>
              <a:buNone/>
            </a:pPr>
            <a:r>
              <a:rPr lang="fr-FR" b="1" baseline="0" dirty="0" smtClean="0"/>
              <a:t>Selon l’approche de </a:t>
            </a:r>
            <a:r>
              <a:rPr lang="fr-FR" b="1" baseline="0" dirty="0" err="1" smtClean="0"/>
              <a:t>lorenz</a:t>
            </a:r>
            <a:r>
              <a:rPr lang="fr-FR" b="1" baseline="0" dirty="0" smtClean="0"/>
              <a:t> et </a:t>
            </a:r>
            <a:r>
              <a:rPr lang="fr-FR" b="1" baseline="0" dirty="0" err="1" smtClean="0"/>
              <a:t>murphy</a:t>
            </a:r>
            <a:r>
              <a:rPr lang="fr-FR" b="1" baseline="0" dirty="0" smtClean="0"/>
              <a:t>,  l’instabilité n’a pas été déclenché alors que avec l’approche </a:t>
            </a:r>
            <a:r>
              <a:rPr lang="fr-FR" b="1" baseline="0" dirty="0" err="1" smtClean="0"/>
              <a:t>developpé</a:t>
            </a:r>
            <a:r>
              <a:rPr lang="fr-FR" b="1" baseline="0" dirty="0" smtClean="0"/>
              <a:t> dans la thèse, on a l’instabilité de l’effet Morton déclenché avec un balourd total imposé de 220 g.mm</a:t>
            </a:r>
          </a:p>
          <a:p>
            <a:pPr marL="0" indent="0">
              <a:buFont typeface="Arial" panose="020B0604020202020204" pitchFamily="34" charset="0"/>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balourd présenté précédemment sont de balourd total.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Pour déduire le balourd mécanique à utiliser pour déclencher l’effet Morton, un calcul d’estimation a été réalisé.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qui nous permet de fixer deux balourds mécanique pour réaliser la simulation complète de l’effet Morton à la vitesse 7500 tr/min.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912799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1" dirty="0" smtClean="0"/>
              <a:t>Les résultats numériques de simulation sont présentés ici.</a:t>
            </a:r>
          </a:p>
          <a:p>
            <a:pPr marL="171450" indent="-171450">
              <a:buFont typeface="Arial" panose="020B0604020202020204" pitchFamily="34" charset="0"/>
              <a:buChar char="•"/>
            </a:pPr>
            <a:r>
              <a:rPr lang="fr-FR" b="1" baseline="0" dirty="0" smtClean="0"/>
              <a:t>on peux constater que avec ceux deux balourd différent. Le comportement du rotor n’est pas du tout le même. </a:t>
            </a:r>
          </a:p>
          <a:p>
            <a:pPr marL="171450" indent="-171450">
              <a:buFont typeface="Arial" panose="020B0604020202020204" pitchFamily="34" charset="0"/>
              <a:buChar char="•"/>
            </a:pPr>
            <a:r>
              <a:rPr lang="fr-FR" b="1" baseline="0" dirty="0" smtClean="0"/>
              <a:t>Avec un balourd 140g.mm on a réussit à déclenché une instabilité vibration qui se développe dans une minutie. </a:t>
            </a:r>
          </a:p>
          <a:p>
            <a:pPr marL="171450" indent="-171450">
              <a:buFont typeface="Arial" panose="020B0604020202020204" pitchFamily="34" charset="0"/>
              <a:buChar char="•"/>
            </a:pPr>
            <a:r>
              <a:rPr lang="fr-FR" b="1" baseline="0" dirty="0" smtClean="0"/>
              <a:t>Alors que avec le balourd de 120 g.mm, le comportement du rotor est stable.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indent="-285750">
              <a:buFont typeface="Arial" panose="020B0604020202020204" pitchFamily="34" charset="0"/>
              <a:buChar char="•"/>
            </a:pPr>
            <a:r>
              <a:rPr lang="fr-FR" dirty="0" smtClean="0">
                <a:cs typeface="Times New Roman" panose="02020603050405020304" pitchFamily="18" charset="0"/>
              </a:rPr>
              <a:t>Pareil pour la différence</a:t>
            </a:r>
            <a:r>
              <a:rPr lang="fr-FR" baseline="0" dirty="0" smtClean="0">
                <a:cs typeface="Times New Roman" panose="02020603050405020304" pitchFamily="18" charset="0"/>
              </a:rPr>
              <a:t> de la température et il est corrélé avec les amplitudes de vibration </a:t>
            </a:r>
            <a:endParaRPr lang="fr-FR" baseline="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r>
              <a:rPr lang="fr-FR" dirty="0" smtClean="0"/>
              <a:t>Ce résultats</a:t>
            </a:r>
            <a:r>
              <a:rPr lang="fr-FR"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flexible.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il exhibe une augmentation des amplitudes à la vitesse 6600tr/min pendant 23s et eu un contact rotor coussinet et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Ce qui confirme expérimentalement l’effet Morton instable a été déclenché avec cette configuration du rotor.</a:t>
            </a:r>
          </a:p>
          <a:p>
            <a:pPr marL="171450" indent="-171450">
              <a:buFont typeface="Arial" panose="020B0604020202020204" pitchFamily="34" charset="0"/>
              <a:buChar char="•"/>
            </a:pPr>
            <a:r>
              <a:rPr lang="fr-FR" baseline="0" dirty="0" err="1" smtClean="0"/>
              <a:t>malereusement</a:t>
            </a:r>
            <a:r>
              <a:rPr lang="fr-FR" baseline="0" dirty="0" smtClean="0"/>
              <a:t>, à cause du manque de temps, une confrontation </a:t>
            </a:r>
            <a:r>
              <a:rPr lang="fr-FR" baseline="0" dirty="0" err="1" smtClean="0"/>
              <a:t>exp</a:t>
            </a:r>
            <a:r>
              <a:rPr lang="fr-FR" baseline="0" dirty="0" smtClean="0"/>
              <a:t>/</a:t>
            </a:r>
            <a:r>
              <a:rPr lang="fr-FR" baseline="0" dirty="0" err="1" smtClean="0"/>
              <a:t>num</a:t>
            </a:r>
            <a:r>
              <a:rPr lang="fr-FR" baseline="0" dirty="0" smtClean="0"/>
              <a:t> n’a pas </a:t>
            </a:r>
            <a:r>
              <a:rPr lang="fr-FR" baseline="0" dirty="0" err="1" smtClean="0"/>
              <a:t>encoré</a:t>
            </a:r>
            <a:r>
              <a:rPr lang="fr-FR" baseline="0" dirty="0" smtClean="0"/>
              <a:t> réalisé sous cette configuration.</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a:t>
            </a:r>
            <a:r>
              <a:rPr lang="fr-FR" baseline="0" dirty="0" smtClean="0"/>
              <a:t> on sort de la modélisation numérique de l’effet Morton et parle un peu de la solution pour éviter l’effet Morton instable.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D’abord je voudrais vous présenter une comparaison intéressant entre les grandeurs</a:t>
            </a:r>
            <a:r>
              <a:rPr lang="fr-FR" baseline="0" dirty="0" smtClean="0"/>
              <a:t> des coefficients d’influence rapporté soit dans la littérature soit calculé dans le cadre de cette thèse. À part le rotor court utilisé dans la thèse qui est représenté par l’acronyme BEM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est lié avec . </a:t>
            </a:r>
          </a:p>
          <a:p>
            <a:pPr marL="171450" indent="-171450">
              <a:buFont typeface="Arial" panose="020B0604020202020204" pitchFamily="34" charset="0"/>
              <a:buChar char="•"/>
            </a:pPr>
            <a:r>
              <a:rPr lang="fr-FR" baseline="0" dirty="0" smtClean="0"/>
              <a:t>Ainsi, on peut   où on retrouve la solution mise en place pour le prototype de compresseur. </a:t>
            </a:r>
          </a:p>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Pour réduire A, il y a pas de secret c’est d’éloigner la vitesse critique du mode concerné.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dirty="0" smtClean="0"/>
              <a:t>Pour réduire B, on</a:t>
            </a:r>
            <a:r>
              <a:rPr lang="fr-FR" b="1" baseline="0" dirty="0" smtClean="0"/>
              <a:t> peut inspirer cette formule liée avec la puissance dissipé dans le palier. </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r>
              <a:rPr lang="fr-FR" b="1" baseline="0" dirty="0" smtClean="0"/>
              <a:t>Cependant, il faut souligner que une correction sur le coefficient B pourrait influencer aussi d’autre paramètre donc la solution lié à B est plus délicat.</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a:p>
        </p:txBody>
      </p:sp>
    </p:spTree>
    <p:extLst>
      <p:ext uri="{BB962C8B-B14F-4D97-AF65-F5344CB8AC3E}">
        <p14:creationId xmlns:p14="http://schemas.microsoft.com/office/powerpoint/2010/main" val="3999147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Un message important</a:t>
            </a:r>
            <a:r>
              <a:rPr lang="fr-FR" baseline="0" dirty="0" smtClean="0"/>
              <a:t> concernant l’effet Morton est qu’une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3982447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55</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2578171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18/03/2019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18/03/2019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18/03/2019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18/03/2019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image" Target="../media/image66.png"/><Relationship Id="rId7" Type="http://schemas.openxmlformats.org/officeDocument/2006/relationships/image" Target="../media/image511.png"/><Relationship Id="rId12" Type="http://schemas.openxmlformats.org/officeDocument/2006/relationships/image" Target="../media/image1111.png"/><Relationship Id="rId2" Type="http://schemas.openxmlformats.org/officeDocument/2006/relationships/notesSlide" Target="../notesSlides/notesSlide2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710.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91.png"/><Relationship Id="rId21" Type="http://schemas.openxmlformats.org/officeDocument/2006/relationships/image" Target="../media/image70.png"/><Relationship Id="rId12" Type="http://schemas.openxmlformats.org/officeDocument/2006/relationships/image" Target="../media/image260.png"/><Relationship Id="rId17" Type="http://schemas.openxmlformats.org/officeDocument/2006/relationships/image" Target="../media/image60.pn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8.png"/><Relationship Id="rId1" Type="http://schemas.openxmlformats.org/officeDocument/2006/relationships/slideLayout" Target="../slideLayouts/slideLayout2.xml"/><Relationship Id="rId15"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00.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1.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0.png"/><Relationship Id="rId4" Type="http://schemas.openxmlformats.org/officeDocument/2006/relationships/image" Target="../media/image75.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0.png"/><Relationship Id="rId12"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86.png"/><Relationship Id="rId9"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2.png"/><Relationship Id="rId7" Type="http://schemas.openxmlformats.org/officeDocument/2006/relationships/image" Target="../media/image11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png"/><Relationship Id="rId3"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2.xml"/><Relationship Id="rId11" Type="http://schemas.openxmlformats.org/officeDocument/2006/relationships/image" Target="../media/image18.png"/><Relationship Id="rId6" Type="http://schemas.openxmlformats.org/officeDocument/2006/relationships/image" Target="../media/image135.png"/><Relationship Id="rId5" Type="http://schemas.openxmlformats.org/officeDocument/2006/relationships/image" Target="../media/image1210.png"/><Relationship Id="rId15" Type="http://schemas.openxmlformats.org/officeDocument/2006/relationships/image" Target="../media/image133.png"/><Relationship Id="rId10" Type="http://schemas.openxmlformats.org/officeDocument/2006/relationships/image" Target="../media/image170.png"/><Relationship Id="rId14" Type="http://schemas.openxmlformats.org/officeDocument/2006/relationships/image" Target="../media/image211.png"/><Relationship Id="rId4" Type="http://schemas.openxmlformats.org/officeDocument/2006/relationships/image" Target="../media/image1211.png"/><Relationship Id="rId9" Type="http://schemas.openxmlformats.org/officeDocument/2006/relationships/image" Target="../media/image1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r>
                  <a:rPr lang="fr-FR" sz="3200" dirty="0" smtClean="0"/>
                  <a:t>[3]</a:t>
                </a:r>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au rotor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Modélisation du point de vu « système » de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000" dirty="0" smtClean="0"/>
                  <a:t>Trouver </a:t>
                </a:r>
                <a:r>
                  <a:rPr lang="fr-FR" sz="2000" dirty="0"/>
                  <a:t>le bon compromis entre le temps de calcul / qualité de </a:t>
                </a:r>
                <a:r>
                  <a:rPr lang="fr-FR" sz="2000" dirty="0" smtClean="0"/>
                  <a:t>résultats</a:t>
                </a:r>
              </a:p>
              <a:p>
                <a:pPr algn="r"/>
                <a14:m>
                  <m:oMath xmlns:m="http://schemas.openxmlformats.org/officeDocument/2006/math">
                    <m:r>
                      <a:rPr lang="fr-FR" sz="2000" i="1" smtClean="0">
                        <a:latin typeface="Cambria Math" panose="02040503050406030204" pitchFamily="18" charset="0"/>
                        <a:ea typeface="Cambria Math" panose="02040503050406030204" pitchFamily="18" charset="0"/>
                      </a:rPr>
                      <m:t>→</m:t>
                    </m:r>
                  </m:oMath>
                </a14:m>
                <a:r>
                  <a:rPr lang="fr-FR" sz="2000" dirty="0" smtClean="0"/>
                  <a:t> ainsi proposer une méthode d’analyse adapté dans le contexte industriel</a:t>
                </a:r>
                <a:endParaRPr lang="fr-FR" sz="20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630" r="-567"/>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551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 concentre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55812"/>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62507" y="5184736"/>
                <a:ext cx="5665492" cy="1229564"/>
                <a:chOff x="6687925" y="3097695"/>
                <a:chExt cx="5665492" cy="1229564"/>
              </a:xfrm>
            </p:grpSpPr>
            <p:sp>
              <p:nvSpPr>
                <p:cNvPr id="119" name="ZoneTexte 118"/>
                <p:cNvSpPr txBox="1"/>
                <p:nvPr/>
              </p:nvSpPr>
              <p:spPr>
                <a:xfrm>
                  <a:off x="6691354" y="3680928"/>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a:t>
                  </a:r>
                  <a:r>
                    <a:rPr lang="fr-FR" dirty="0"/>
                    <a:t>flexible </a:t>
                  </a:r>
                  <a:r>
                    <a:rPr lang="fr-FR" dirty="0" smtClean="0"/>
                    <a:t>, considérer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Modélisé par le poutre 1D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432028" y="5797352"/>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75" name="Rectangle 74"/>
              <p:cNvSpPr>
                <a:spLocks noRot="1" noChangeAspect="1" noMove="1" noResize="1" noEditPoints="1" noAdjustHandles="1" noChangeArrowheads="1" noChangeShapeType="1" noTextEdit="1"/>
              </p:cNvSpPr>
              <p:nvPr/>
            </p:nvSpPr>
            <p:spPr>
              <a:xfrm>
                <a:off x="4432028" y="5797352"/>
                <a:ext cx="4755148" cy="394210"/>
              </a:xfrm>
              <a:prstGeom prst="rect">
                <a:avLst/>
              </a:prstGeom>
              <a:blipFill rotWithShape="0">
                <a:blip r:embed="rId14"/>
                <a:stretch>
                  <a:fillRect b="-9231"/>
                </a:stretch>
              </a:blipFill>
            </p:spPr>
            <p:txBody>
              <a:bodyPr/>
              <a:lstStyle/>
              <a:p>
                <a:r>
                  <a:rPr lang="fr-FR">
                    <a:noFill/>
                  </a:rPr>
                  <a:t> </a:t>
                </a:r>
              </a:p>
            </p:txBody>
          </p:sp>
        </mc:Fallback>
      </mc:AlternateContent>
      <p:sp>
        <p:nvSpPr>
          <p:cNvPr id="76" name="ZoneTexte 75"/>
          <p:cNvSpPr txBox="1"/>
          <p:nvPr/>
        </p:nvSpPr>
        <p:spPr>
          <a:xfrm>
            <a:off x="603692" y="5741033"/>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96180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4748686"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4748686" cy="394210"/>
                  </a:xfrm>
                  <a:prstGeom prst="rect">
                    <a:avLst/>
                  </a:prstGeom>
                  <a:blipFill rotWithShape="0">
                    <a:blip r:embed="rId3"/>
                    <a:stretch>
                      <a:fillRect l="-899"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360711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 sur la condition de périodicité </a:t>
                </a:r>
              </a:p>
              <a:p>
                <a:pPr marL="742950" lvl="1" indent="-285750">
                  <a:buFont typeface="Arial" panose="020B0604020202020204" pitchFamily="34" charset="0"/>
                  <a:buChar char="•"/>
                </a:pPr>
                <a:r>
                  <a:rPr lang="fr-FR" dirty="0"/>
                  <a:t>U</a:t>
                </a:r>
                <a:r>
                  <a:rPr lang="fr-FR" dirty="0" smtClean="0"/>
                  <a:t>tilisé dans le modèle non linéaire à 4DDL (nombre des degrés de liberté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2031325"/>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pour rotor très amorti et nombre des degrés de liberté élevé. </a:t>
                </a:r>
                <a:r>
                  <a:rPr lang="fr-FR" dirty="0" smtClean="0">
                    <a:solidFill>
                      <a:schemeClr val="accent6">
                        <a:lumMod val="50000"/>
                      </a:schemeClr>
                    </a:solidFill>
                  </a:rPr>
                  <a:t>(</a:t>
                </a:r>
                <a:r>
                  <a:rPr lang="fr-FR" b="1" dirty="0" smtClean="0"/>
                  <a:t>réduction du temps de calcul</a:t>
                </a:r>
                <a:r>
                  <a:rPr lang="fr-FR" dirty="0" smtClean="0">
                    <a:solidFill>
                      <a:schemeClr val="accent6">
                        <a:lumMod val="50000"/>
                      </a:schemeClr>
                    </a:solidFill>
                  </a:rPr>
                  <a:t>)</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2031325"/>
              </a:xfrm>
              <a:prstGeom prst="rect">
                <a:avLst/>
              </a:prstGeom>
              <a:blipFill rotWithShape="0">
                <a:blip r:embed="rId5"/>
                <a:stretch>
                  <a:fillRect l="-854" t="-1497" b="-3593"/>
                </a:stretch>
              </a:blipFill>
            </p:spPr>
            <p:txBody>
              <a:bodyPr/>
              <a:lstStyle/>
              <a:p>
                <a:r>
                  <a:rPr lang="fr-FR">
                    <a:noFill/>
                  </a:rPr>
                  <a:t> </a:t>
                </a:r>
              </a:p>
            </p:txBody>
          </p:sp>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9498178"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&amp; déduire le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9498178" cy="369332"/>
              </a:xfrm>
              <a:prstGeom prst="rect">
                <a:avLst/>
              </a:prstGeom>
              <a:blipFill rotWithShape="0">
                <a:blip r:embed="rId5"/>
                <a:stretch>
                  <a:fillRect l="-449"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80023" y="2497759"/>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80023" y="2497759"/>
                  <a:ext cx="2422458" cy="427746"/>
                </a:xfrm>
                <a:prstGeom prst="rect">
                  <a:avLst/>
                </a:prstGeom>
                <a:blipFill rotWithShape="0">
                  <a:blip r:embed="rId6"/>
                  <a:stretch>
                    <a:fillRect b="-5634"/>
                  </a:stretch>
                </a:blipFill>
              </p:spPr>
              <p:txBody>
                <a:bodyPr/>
                <a:lstStyle/>
                <a:p>
                  <a:r>
                    <a:rPr lang="fr-FR">
                      <a:noFill/>
                    </a:rPr>
                    <a:t> </a:t>
                  </a:r>
                </a:p>
              </p:txBody>
            </p:sp>
          </mc:Fallback>
        </mc:AlternateContent>
        <p:sp>
          <p:nvSpPr>
            <p:cNvPr id="31" name="Rectangle 30"/>
            <p:cNvSpPr/>
            <p:nvPr/>
          </p:nvSpPr>
          <p:spPr>
            <a:xfrm>
              <a:off x="7488945" y="2036795"/>
              <a:ext cx="4798381" cy="369332"/>
            </a:xfrm>
            <a:prstGeom prst="rect">
              <a:avLst/>
            </a:prstGeom>
          </p:spPr>
          <p:txBody>
            <a:bodyPr wrap="square">
              <a:spAutoFit/>
            </a:bodyPr>
            <a:lstStyle/>
            <a:p>
              <a:pPr algn="ctr"/>
              <a:r>
                <a:rPr lang="fr-FR" dirty="0"/>
                <a:t>Contrainte </a:t>
              </a:r>
              <a:r>
                <a:rPr lang="fr-FR" dirty="0" smtClean="0"/>
                <a:t>supplémentaire exprimée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837134"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l’effort de calcul , la </a:t>
            </a:r>
            <a:r>
              <a:rPr lang="fr-FR" dirty="0"/>
              <a:t>m</a:t>
            </a:r>
            <a:r>
              <a:rPr lang="fr-FR" dirty="0" smtClean="0"/>
              <a:t>éthode </a:t>
            </a:r>
            <a:r>
              <a:rPr lang="fr-FR" dirty="0"/>
              <a:t>spectrale a été introduit </a:t>
            </a:r>
          </a:p>
        </p:txBody>
      </p:sp>
      <p:grpSp>
        <p:nvGrpSpPr>
          <p:cNvPr id="6" name="Groupe 5"/>
          <p:cNvGrpSpPr/>
          <p:nvPr/>
        </p:nvGrpSpPr>
        <p:grpSpPr>
          <a:xfrm>
            <a:off x="-22348" y="1667463"/>
            <a:ext cx="7231216" cy="2096798"/>
            <a:chOff x="-22348" y="1667463"/>
            <a:chExt cx="7231216" cy="2096798"/>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2348" y="2249182"/>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2348" y="2249182"/>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749300" y="3000352"/>
                  <a:ext cx="6403100" cy="369332"/>
                </a:xfrm>
                <a:prstGeom prst="rect">
                  <a:avLst/>
                </a:prstGeom>
              </p:spPr>
              <p:txBody>
                <a:bodyPr wrap="none">
                  <a:spAutoFit/>
                </a:bodyPr>
                <a:lstStyle/>
                <a:p>
                  <a:r>
                    <a:rPr lang="fr-FR" dirty="0" smtClean="0"/>
                    <a:t>Prise en compte la rupture du film par la fraction de remplissage </a:t>
                  </a:r>
                  <a14:m>
                    <m:oMath xmlns:m="http://schemas.openxmlformats.org/officeDocument/2006/math">
                      <m:r>
                        <a:rPr lang="fr-FR" i="1">
                          <a:latin typeface="Cambria Math" panose="02040503050406030204" pitchFamily="18" charset="0"/>
                        </a:rPr>
                        <m:t>𝜃</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749300" y="3000352"/>
                  <a:ext cx="6403100" cy="369332"/>
                </a:xfrm>
                <a:prstGeom prst="rect">
                  <a:avLst/>
                </a:prstGeom>
                <a:blipFill rotWithShape="0">
                  <a:blip r:embed="rId9"/>
                  <a:stretch>
                    <a:fillRect l="-85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49300" y="3394929"/>
                  <a:ext cx="6242315" cy="369332"/>
                </a:xfrm>
                <a:prstGeom prst="rect">
                  <a:avLst/>
                </a:prstGeom>
              </p:spPr>
              <p:txBody>
                <a:bodyPr wrap="square">
                  <a:spAutoFit/>
                </a:bodyPr>
                <a:lstStyle/>
                <a:p>
                  <a:r>
                    <a:rPr lang="fr-FR" dirty="0" smtClean="0"/>
                    <a:t>Contrainte supplémentaire </a:t>
                  </a:r>
                  <a:r>
                    <a:rPr lang="fr-FR" dirty="0"/>
                    <a:t>[4</a:t>
                  </a:r>
                  <a:r>
                    <a:rPr lang="fr-FR" dirty="0" smtClean="0"/>
                    <a:t>]:   </a:t>
                  </a:r>
                  <a14:m>
                    <m:oMath xmlns:m="http://schemas.openxmlformats.org/officeDocument/2006/math">
                      <m:r>
                        <a:rPr lang="fr-FR" i="1" smtClean="0">
                          <a:latin typeface="Cambria Math" panose="02040503050406030204" pitchFamily="18" charset="0"/>
                        </a:rPr>
                        <m:t>𝑝</m:t>
                      </m:r>
                      <m:r>
                        <a:rPr lang="fr-FR" i="1">
                          <a:latin typeface="Cambria Math" panose="02040503050406030204" pitchFamily="18" charset="0"/>
                        </a:rPr>
                        <m:t>𝜃</m:t>
                      </m:r>
                      <m:r>
                        <a:rPr lang="fr-FR" b="0" i="1" smtClean="0">
                          <a:latin typeface="Cambria Math" panose="02040503050406030204" pitchFamily="18" charset="0"/>
                        </a:rPr>
                        <m:t>=0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&gt;</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49300" y="3394929"/>
                  <a:ext cx="6242315" cy="369332"/>
                </a:xfrm>
                <a:prstGeom prst="rect">
                  <a:avLst/>
                </a:prstGeom>
                <a:blipFill rotWithShape="0">
                  <a:blip r:embed="rId10"/>
                  <a:stretch>
                    <a:fillRect l="-879" t="-10000" b="-26667"/>
                  </a:stretch>
                </a:blipFill>
              </p:spPr>
              <p:txBody>
                <a:bodyPr/>
                <a:lstStyle/>
                <a:p>
                  <a:r>
                    <a:rPr lang="fr-FR">
                      <a:noFill/>
                    </a:rPr>
                    <a:t> </a:t>
                  </a:r>
                </a:p>
              </p:txBody>
            </p:sp>
          </mc:Fallback>
        </mc:AlternateContent>
      </p:gr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Approximation des températures du film par la méthode spectrale</a:t>
            </a:r>
            <a:endParaRPr lang="fr-FR" sz="32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à travers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a:endCxn id="30" idx="3"/>
            </p:cNvCxnSpPr>
            <p:nvPr/>
          </p:nvCxnSpPr>
          <p:spPr>
            <a:xfrm flipH="1">
              <a:off x="4216944" y="2951595"/>
              <a:ext cx="402877" cy="22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749299" y="4377184"/>
            <a:ext cx="6304643" cy="163121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 nécessaire selon l’épaisseur du film pour avoir des résultats de </a:t>
            </a:r>
            <a:r>
              <a:rPr lang="fr-FR" sz="2000" dirty="0"/>
              <a:t>qualité</a:t>
            </a:r>
          </a:p>
          <a:p>
            <a:pPr marL="800100" lvl="1" indent="-342900">
              <a:buFont typeface="Arial" panose="020B0604020202020204" pitchFamily="34" charset="0"/>
              <a:buChar char="•"/>
            </a:pPr>
            <a:r>
              <a:rPr lang="fr-FR" sz="2000" dirty="0" smtClean="0"/>
              <a:t>Flux thermique obtenus aux interfaces sont précis</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788910" y="1712161"/>
            <a:ext cx="3579950" cy="161809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465269" y="3501662"/>
                <a:ext cx="1855225"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a:t>
                </a:r>
              </a:p>
              <a:p>
                <a:pPr algn="ct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465269" y="3501662"/>
                <a:ext cx="1855225"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888572" y="3501662"/>
                <a:ext cx="1743322"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br>
                  <a:rPr lang="fr-FR"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888572" y="3501662"/>
                <a:ext cx="1743322"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239001" y="5465651"/>
            <a:ext cx="460901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Réduction d’une grandeur du temps de calcul en régime stationnaire, </a:t>
            </a:r>
            <a:br>
              <a:rPr lang="fr-FR" b="1" dirty="0" smtClean="0"/>
            </a:br>
            <a:r>
              <a:rPr lang="fr-FR" b="1" dirty="0" smtClean="0"/>
              <a:t>très avantageux en régime transitoire</a:t>
            </a:r>
            <a:endParaRPr lang="fr-FR" b="1"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584775"/>
            </a:xfrm>
            <a:prstGeom prst="rect">
              <a:avLst/>
            </a:prstGeom>
            <a:noFill/>
          </p:spPr>
          <p:txBody>
            <a:bodyPr wrap="square" rtlCol="0">
              <a:spAutoFit/>
            </a:bodyPr>
            <a:lstStyle/>
            <a:p>
              <a:pPr algn="ctr"/>
              <a:r>
                <a:rPr lang="fr-FR" sz="1600" dirty="0" smtClean="0">
                  <a:solidFill>
                    <a:schemeClr val="tx1"/>
                  </a:solidFill>
                  <a:latin typeface="+mn-lt"/>
                </a:rPr>
                <a:t>Condition du fonctionnement : </a:t>
              </a:r>
            </a:p>
            <a:p>
              <a:pPr algn="ctr"/>
              <a:r>
                <a:rPr lang="fr-FR" sz="1600" b="1" dirty="0" smtClean="0">
                  <a:solidFill>
                    <a:schemeClr val="tx1"/>
                  </a:solidFill>
                  <a:latin typeface="+mn-lt"/>
                </a:rPr>
                <a:t>3500 tr/min et 6 </a:t>
              </a:r>
              <a:r>
                <a:rPr lang="fr-FR" sz="1600" b="1" dirty="0" err="1" smtClean="0">
                  <a:solidFill>
                    <a:schemeClr val="tx1"/>
                  </a:solidFill>
                  <a:latin typeface="+mn-lt"/>
                </a:rPr>
                <a:t>kN</a:t>
              </a:r>
              <a:endParaRPr lang="fr-FR" sz="1600"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114734" cy="369332"/>
          </a:xfrm>
          <a:prstGeom prst="rect">
            <a:avLst/>
          </a:prstGeom>
          <a:noFill/>
        </p:spPr>
        <p:txBody>
          <a:bodyPr wrap="none" rtlCol="0">
            <a:spAutoFit/>
          </a:bodyPr>
          <a:lstStyle/>
          <a:p>
            <a:pPr marL="285750" indent="-285750">
              <a:buFont typeface="Arial" panose="020B0604020202020204" pitchFamily="34" charset="0"/>
              <a:buChar char="•"/>
            </a:pPr>
            <a:r>
              <a:rPr lang="fr-FR" dirty="0"/>
              <a:t>Extrait des résultats sur le lobe (inférieur) porteur</a:t>
            </a:r>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a:cs typeface="Arial" panose="020B0604020202020204" pitchFamily="34" charset="0"/>
              </a:rPr>
              <a:t>Condition aux limites </a:t>
            </a:r>
            <a:r>
              <a:rPr lang="fr-FR" sz="2000" dirty="0" smtClean="0">
                <a:cs typeface="Arial" panose="020B0604020202020204" pitchFamily="34" charset="0"/>
              </a:rPr>
              <a:t>mécanique : </a:t>
            </a:r>
            <a:r>
              <a:rPr lang="fr-FR" sz="2000" dirty="0" smtClean="0"/>
              <a:t>les efforts du palier transmise aux nœuds du modèle en 3D</a:t>
            </a:r>
          </a:p>
        </p:txBody>
      </p:sp>
      <p:sp>
        <p:nvSpPr>
          <p:cNvPr id="180" name="Rectangle 179"/>
          <p:cNvSpPr/>
          <p:nvPr/>
        </p:nvSpPr>
        <p:spPr>
          <a:xfrm>
            <a:off x="409532" y="4056376"/>
            <a:ext cx="8288879" cy="369332"/>
          </a:xfrm>
          <a:prstGeom prst="rect">
            <a:avLst/>
          </a:prstGeom>
        </p:spPr>
        <p:txBody>
          <a:bodyPr wrap="square">
            <a:spAutoFit/>
          </a:bodyPr>
          <a:lstStyle/>
          <a:p>
            <a:pPr marL="342900" indent="-342900">
              <a:buFont typeface="Wingdings" panose="05000000000000000000" pitchFamily="2" charset="2"/>
              <a:buChar char="q"/>
            </a:pPr>
            <a:r>
              <a:rPr lang="fr-FR" dirty="0" smtClean="0"/>
              <a:t>Interprétation de la déformation thermique en 3D à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dirty="0"/>
                    <a:t>l</a:t>
                  </a:r>
                  <a:r>
                    <a:rPr lang="fr-FR" sz="1600" dirty="0" smtClean="0"/>
                    <a:t>iaison RBE3 </a:t>
                  </a:r>
                </a:p>
                <a:p>
                  <a:pPr algn="ctr"/>
                  <a:r>
                    <a:rPr lang="fr-FR" sz="1600" dirty="0" smtClean="0"/>
                    <a:t>(</a:t>
                  </a:r>
                  <a:r>
                    <a:rPr lang="fr-FR" sz="1600" dirty="0" err="1" smtClean="0"/>
                    <a:t>rigid</a:t>
                  </a:r>
                  <a:r>
                    <a:rPr lang="fr-FR" sz="1600" dirty="0" smtClean="0"/>
                    <a:t> body </a:t>
                  </a:r>
                  <a:r>
                    <a:rPr lang="fr-FR" sz="1600" dirty="0" err="1" smtClean="0"/>
                    <a:t>element</a:t>
                  </a:r>
                  <a:r>
                    <a:rPr lang="fr-FR" sz="1600" dirty="0" smtClean="0"/>
                    <a:t>)</a:t>
                  </a:r>
                  <a:endParaRPr lang="fr-FR" sz="1600" dirty="0"/>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 du déplacement et du rotation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207807" y="5351742"/>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a:cs typeface="Arial" panose="020B0604020202020204" pitchFamily="34" charset="0"/>
              </a:rPr>
              <a:t>Calcul 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1" y="1098248"/>
            <a:ext cx="8291070"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à 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357631" y="3455238"/>
            <a:ext cx="5340862" cy="1761777"/>
            <a:chOff x="6296708" y="2452393"/>
            <a:chExt cx="5340862" cy="1761777"/>
          </a:xfrm>
        </p:grpSpPr>
        <p:grpSp>
          <p:nvGrpSpPr>
            <p:cNvPr id="290" name="Groupe 289"/>
            <p:cNvGrpSpPr/>
            <p:nvPr/>
          </p:nvGrpSpPr>
          <p:grpSpPr>
            <a:xfrm>
              <a:off x="6296708" y="2452393"/>
              <a:ext cx="5340862" cy="1761777"/>
              <a:chOff x="681894" y="4069754"/>
              <a:chExt cx="5340862" cy="1761777"/>
            </a:xfrm>
          </p:grpSpPr>
          <p:grpSp>
            <p:nvGrpSpPr>
              <p:cNvPr id="291" name="Groupe 290"/>
              <p:cNvGrpSpPr/>
              <p:nvPr/>
            </p:nvGrpSpPr>
            <p:grpSpPr>
              <a:xfrm>
                <a:off x="681894" y="4069754"/>
                <a:ext cx="5340862" cy="1761777"/>
                <a:chOff x="681894" y="4069754"/>
                <a:chExt cx="5340862"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681894" y="4190310"/>
                  <a:ext cx="4719052"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masse concentrée</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modèle à 4ddl et à </a:t>
              </a:r>
              <a:r>
                <a:rPr lang="fr-FR" dirty="0" err="1" smtClean="0"/>
                <a:t>nddl</a:t>
              </a:r>
              <a:endParaRPr lang="fr-FR" dirty="0"/>
            </a:p>
          </p:txBody>
        </p:sp>
      </p:grpSp>
      <p:grpSp>
        <p:nvGrpSpPr>
          <p:cNvPr id="336" name="Groupe 335"/>
          <p:cNvGrpSpPr/>
          <p:nvPr/>
        </p:nvGrpSpPr>
        <p:grpSpPr>
          <a:xfrm>
            <a:off x="6132702" y="3459563"/>
            <a:ext cx="5734264" cy="1761777"/>
            <a:chOff x="6159501" y="2784823"/>
            <a:chExt cx="5734264" cy="1761777"/>
          </a:xfrm>
        </p:grpSpPr>
        <p:grpSp>
          <p:nvGrpSpPr>
            <p:cNvPr id="316" name="Groupe 315"/>
            <p:cNvGrpSpPr/>
            <p:nvPr/>
          </p:nvGrpSpPr>
          <p:grpSpPr>
            <a:xfrm>
              <a:off x="6159501" y="2784823"/>
              <a:ext cx="5734264" cy="1761777"/>
              <a:chOff x="6168743" y="2676199"/>
              <a:chExt cx="5734264" cy="1761777"/>
            </a:xfrm>
          </p:grpSpPr>
          <p:grpSp>
            <p:nvGrpSpPr>
              <p:cNvPr id="322" name="Groupe 321"/>
              <p:cNvGrpSpPr/>
              <p:nvPr/>
            </p:nvGrpSpPr>
            <p:grpSpPr>
              <a:xfrm>
                <a:off x="6168743" y="2676199"/>
                <a:ext cx="5734264" cy="1761777"/>
                <a:chOff x="553929" y="4293560"/>
                <a:chExt cx="5734264"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664522" y="4345035"/>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Effort interne du rotor pris en compte moment,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en régime transitoire de l’effet Morton </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6" y="3214284"/>
            <a:ext cx="4056385" cy="2841374"/>
            <a:chOff x="6088335" y="2260874"/>
            <a:chExt cx="3436666" cy="2407280"/>
          </a:xfrm>
        </p:grpSpPr>
        <p:grpSp>
          <p:nvGrpSpPr>
            <p:cNvPr id="36" name="Groupe 35"/>
            <p:cNvGrpSpPr/>
            <p:nvPr/>
          </p:nvGrpSpPr>
          <p:grpSpPr>
            <a:xfrm>
              <a:off x="6331656" y="2477238"/>
              <a:ext cx="3193345" cy="1832217"/>
              <a:chOff x="6038460" y="2104637"/>
              <a:chExt cx="3217194" cy="1832217"/>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de la vibration synchrone </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573427"/>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pour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44" name="ZoneTexte 43"/>
                  <p:cNvSpPr txBox="1">
                    <a:spLocks noRot="1" noChangeAspect="1" noMove="1" noResize="1" noEditPoints="1" noAdjustHandles="1" noChangeArrowheads="1" noChangeShapeType="1" noTextEdit="1"/>
                  </p:cNvSpPr>
                  <p:nvPr/>
                </p:nvSpPr>
                <p:spPr>
                  <a:xfrm>
                    <a:off x="6038460" y="3363427"/>
                    <a:ext cx="3217194" cy="573427"/>
                  </a:xfrm>
                  <a:prstGeom prst="rect">
                    <a:avLst/>
                  </a:prstGeom>
                  <a:blipFill rotWithShape="0">
                    <a:blip r:embed="rId7"/>
                    <a:stretch>
                      <a:fillRect l="-382" t="-1064" b="-7447"/>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824418"/>
            <a:chOff x="485327" y="1217173"/>
            <a:chExt cx="11442701" cy="824418"/>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rotor </a:t>
                  </a:r>
                  <a:r>
                    <a:rPr lang="fr-FR" sz="2000" dirty="0"/>
                    <a:t>exhibe vibrations synchrones et son orbite ne change pas durant certaines période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862"/>
                  </a:stretch>
                </a:blipFill>
              </p:spPr>
              <p:txBody>
                <a:bodyPr/>
                <a:lstStyle/>
                <a:p>
                  <a:r>
                    <a:rPr lang="fr-FR">
                      <a:noFill/>
                    </a:rPr>
                    <a:t> </a:t>
                  </a:r>
                </a:p>
              </p:txBody>
            </p:sp>
          </mc:Fallback>
        </mc:AlternateContent>
        <p:sp>
          <p:nvSpPr>
            <p:cNvPr id="58" name="Flèche droite 57"/>
            <p:cNvSpPr/>
            <p:nvPr/>
          </p:nvSpPr>
          <p:spPr>
            <a:xfrm>
              <a:off x="2175601" y="1645807"/>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3040325" y="1577618"/>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3040325" y="1577618"/>
                  <a:ext cx="3186834" cy="463973"/>
                </a:xfrm>
                <a:prstGeom prst="rect">
                  <a:avLst/>
                </a:prstGeom>
                <a:blipFill rotWithShape="0">
                  <a:blip r:embed="rId16"/>
                  <a:stretch>
                    <a:fillRect l="-1912" t="-5195" b="-9091"/>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pour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23574"/>
            <a:ext cx="4960848" cy="3438319"/>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7" name="Groupe 6"/>
          <p:cNvGrpSpPr/>
          <p:nvPr/>
        </p:nvGrpSpPr>
        <p:grpSpPr>
          <a:xfrm>
            <a:off x="6485663" y="1792436"/>
            <a:ext cx="4558706" cy="3322852"/>
            <a:chOff x="6485663" y="1792436"/>
            <a:chExt cx="4558706" cy="3322852"/>
          </a:xfrm>
        </p:grpSpPr>
        <p:pic>
          <p:nvPicPr>
            <p:cNvPr id="53" name="Image 52"/>
            <p:cNvPicPr>
              <a:picLocks noChangeAspect="1"/>
            </p:cNvPicPr>
            <p:nvPr/>
          </p:nvPicPr>
          <p:blipFill>
            <a:blip r:embed="rId20"/>
            <a:stretch>
              <a:fillRect/>
            </a:stretch>
          </p:blipFill>
          <p:spPr>
            <a:xfrm>
              <a:off x="6485663" y="1792436"/>
              <a:ext cx="4558706" cy="332285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71254" y="2100792"/>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7071254" y="2100792"/>
                  <a:ext cx="769698" cy="394788"/>
                </a:xfrm>
                <a:prstGeom prst="rect">
                  <a:avLst/>
                </a:prstGeom>
                <a:blipFill rotWithShape="0">
                  <a:blip r:embed="rId21"/>
                  <a:stretch>
                    <a:fillRect b="-6250"/>
                  </a:stretch>
                </a:blipFill>
              </p:spPr>
              <p:txBody>
                <a:bodyPr/>
                <a:lstStyle/>
                <a:p>
                  <a:r>
                    <a:rPr lang="fr-FR">
                      <a:noFill/>
                    </a:rPr>
                    <a:t> </a:t>
                  </a:r>
                </a:p>
              </p:txBody>
            </p:sp>
          </mc:Fallback>
        </mc:AlternateContent>
      </p:gr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a:t>
            </a:r>
            <a:r>
              <a:rPr lang="fr-FR" sz="3200" dirty="0" smtClean="0">
                <a:cs typeface="Arial" panose="020B0604020202020204" pitchFamily="34" charset="0"/>
              </a:rPr>
              <a:t>430mm[7]</a:t>
            </a:r>
            <a:endParaRPr lang="fr-FR" sz="3200" dirty="0">
              <a:cs typeface="Arial" panose="020B0604020202020204" pitchFamily="34" charset="0"/>
            </a:endParaRP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p:sp>
        <p:nvSpPr>
          <p:cNvPr id="8" name="ZoneTexte 7"/>
          <p:cNvSpPr txBox="1"/>
          <p:nvPr/>
        </p:nvSpPr>
        <p:spPr>
          <a:xfrm>
            <a:off x="499734" y="4983652"/>
            <a:ext cx="6785512" cy="369332"/>
          </a:xfrm>
          <a:prstGeom prst="rect">
            <a:avLst/>
          </a:prstGeom>
          <a:noFill/>
        </p:spPr>
        <p:txBody>
          <a:bodyPr wrap="none" rtlCol="0">
            <a:spAutoFit/>
          </a:bodyPr>
          <a:lstStyle/>
          <a:p>
            <a:pPr marL="285750" indent="-285750">
              <a:buFont typeface="Arial" panose="020B0604020202020204" pitchFamily="34" charset="0"/>
              <a:buChar char="•"/>
            </a:pPr>
            <a:r>
              <a:rPr lang="fr-FR" dirty="0"/>
              <a:t>Arbre creux </a:t>
            </a:r>
            <a:r>
              <a:rPr lang="fr-FR" dirty="0" smtClean="0"/>
              <a:t> :  Diamètre extérieur 45mm; Diamètre intérieur 35mm</a:t>
            </a:r>
          </a:p>
        </p:txBody>
      </p:sp>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5"/>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a:p>
            <a:endParaRPr lang="fr-FR" dirty="0"/>
          </a:p>
        </p:txBody>
      </p:sp>
      <mc:AlternateContent xmlns:mc="http://schemas.openxmlformats.org/markup-compatibility/2006" xmlns:a14="http://schemas.microsoft.com/office/drawing/2010/main">
        <mc:Choice Requires="a14">
          <p:sp>
            <p:nvSpPr>
              <p:cNvPr id="23" name="Rectangle 22"/>
              <p:cNvSpPr/>
              <p:nvPr/>
            </p:nvSpPr>
            <p:spPr>
              <a:xfrm>
                <a:off x="2001462" y="2791411"/>
                <a:ext cx="7417752" cy="19604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Pas </a:t>
                </a:r>
                <a:r>
                  <a:rPr lang="fr-FR" dirty="0"/>
                  <a:t>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Maillage </a:t>
                </a:r>
                <a:r>
                  <a:rPr lang="fr-FR" dirty="0"/>
                  <a:t>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1"/>
                <a:ext cx="7417752" cy="1960472"/>
              </a:xfrm>
              <a:prstGeom prst="rect">
                <a:avLst/>
              </a:prstGeom>
              <a:blipFill rotWithShape="0">
                <a:blip r:embed="rId3"/>
                <a:stretch>
                  <a:fillRect l="-493" b="-1858"/>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du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 aux limites thermique</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923330"/>
                </a:xfrm>
                <a:prstGeom prst="rect">
                  <a:avLst/>
                </a:prstGeom>
                <a:blipFill rotWithShape="0">
                  <a:blip r:embed="rId4"/>
                  <a:stretch>
                    <a:fillRect t="-3974"/>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321749"/>
            <a:chOff x="5024746" y="765224"/>
            <a:chExt cx="5934050" cy="3568008"/>
          </a:xfrm>
          <a:solidFill>
            <a:schemeClr val="bg1"/>
          </a:solidFill>
        </p:grpSpPr>
        <p:grpSp>
          <p:nvGrpSpPr>
            <p:cNvPr id="53" name="Groupe 52"/>
            <p:cNvGrpSpPr/>
            <p:nvPr/>
          </p:nvGrpSpPr>
          <p:grpSpPr>
            <a:xfrm>
              <a:off x="5024746" y="1591218"/>
              <a:ext cx="5934050" cy="2742014"/>
              <a:chOff x="3456058" y="891284"/>
              <a:chExt cx="8376231" cy="3295448"/>
            </a:xfrm>
            <a:grpFill/>
          </p:grpSpPr>
          <p:grpSp>
            <p:nvGrpSpPr>
              <p:cNvPr id="57" name="Groupe 56"/>
              <p:cNvGrpSpPr/>
              <p:nvPr/>
            </p:nvGrpSpPr>
            <p:grpSpPr>
              <a:xfrm>
                <a:off x="3456058" y="891284"/>
                <a:ext cx="8376231" cy="3295448"/>
                <a:chOff x="3456058" y="891284"/>
                <a:chExt cx="8376231" cy="3295448"/>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1"/>
                  <a:ext cx="1815885" cy="1709001"/>
                  <a:chOff x="1646125" y="-2275015"/>
                  <a:chExt cx="1815885" cy="1709001"/>
                </a:xfrm>
                <a:grpFill/>
              </p:grpSpPr>
              <p:sp>
                <p:nvSpPr>
                  <p:cNvPr id="65" name="Rectangle 64"/>
                  <p:cNvSpPr/>
                  <p:nvPr/>
                </p:nvSpPr>
                <p:spPr>
                  <a:xfrm>
                    <a:off x="1646125" y="-1757971"/>
                    <a:ext cx="1815885" cy="1191957"/>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554067" y="-2275015"/>
                    <a:ext cx="170612" cy="517044"/>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t</a:t>
            </a:r>
            <a:r>
              <a:rPr lang="fr-FR" sz="3200" dirty="0" smtClean="0">
                <a:cs typeface="Arial" panose="020B0604020202020204" pitchFamily="34" charset="0"/>
              </a:rPr>
              <a:t>empérature au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3220096897"/>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5987480"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n’a pas 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a:cs typeface="Times New Roman" panose="02020603050405020304" pitchFamily="18" charset="0"/>
                </a:rPr>
                <a:t>Modèle </a:t>
              </a:r>
              <a:r>
                <a:rPr lang="fr-FR" sz="2000" dirty="0" smtClean="0">
                  <a:cs typeface="Times New Roman" panose="02020603050405020304" pitchFamily="18" charset="0"/>
                </a:rPr>
                <a:t>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smtClean="0">
                  <a:cs typeface="Times New Roman" panose="02020603050405020304" pitchFamily="18" charset="0"/>
                </a:rPr>
                <a:t>l’effet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la stabilité pour décrypter ces résultats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356603" y="1358327"/>
            <a:ext cx="4207498" cy="369332"/>
          </a:xfrm>
          <a:prstGeom prst="rect">
            <a:avLst/>
          </a:prstGeom>
          <a:noFill/>
        </p:spPr>
        <p:txBody>
          <a:bodyPr wrap="none" rtlCol="0">
            <a:spAutoFit/>
          </a:bodyPr>
          <a:lstStyle/>
          <a:p>
            <a:r>
              <a:rPr lang="fr-FR" dirty="0" smtClean="0"/>
              <a:t>Prototype d’un compresseur </a:t>
            </a:r>
            <a:r>
              <a:rPr lang="fr-FR" dirty="0" err="1" smtClean="0"/>
              <a:t>centrefuge</a:t>
            </a:r>
            <a:r>
              <a:rPr lang="fr-FR" dirty="0" smtClean="0"/>
              <a:t>[1]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39064"/>
            <a:ext cx="5405361" cy="5362915"/>
            <a:chOff x="739138" y="1254462"/>
            <a:chExt cx="4429379" cy="4444145"/>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930213" y="1254462"/>
              <a:ext cx="2606649" cy="331563"/>
            </a:xfrm>
            <a:prstGeom prst="rect">
              <a:avLst/>
            </a:prstGeom>
            <a:solidFill>
              <a:schemeClr val="bg1"/>
            </a:solidFill>
          </p:spPr>
          <p:txBody>
            <a:bodyPr wrap="square" rtlCol="0">
              <a:spAutoFit/>
            </a:bodyPr>
            <a:lstStyle/>
            <a:p>
              <a:r>
                <a:rPr lang="fr-FR" sz="2000" b="1" dirty="0" smtClean="0"/>
                <a:t>Mesure du côté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remplacement des composants d’accouplement de l’acier en titane</a:t>
              </a:r>
              <a:endParaRPr lang="fr-FR" dirty="0"/>
            </a:p>
          </p:txBody>
        </p:sp>
      </p:grpSp>
      <p:sp>
        <p:nvSpPr>
          <p:cNvPr id="66" name="Rectangle 65"/>
          <p:cNvSpPr/>
          <p:nvPr/>
        </p:nvSpPr>
        <p:spPr>
          <a:xfrm>
            <a:off x="307527" y="5529443"/>
            <a:ext cx="6714018" cy="400110"/>
          </a:xfrm>
          <a:prstGeom prst="rect">
            <a:avLst/>
          </a:prstGeom>
        </p:spPr>
        <p:txBody>
          <a:bodyPr wrap="none">
            <a:spAutoFit/>
          </a:bodyPr>
          <a:lstStyle/>
          <a:p>
            <a:pPr algn="ctr"/>
            <a:r>
              <a:rPr lang="fr-FR" sz="2000" b="1" dirty="0" smtClean="0">
                <a:solidFill>
                  <a:srgbClr val="FF0000"/>
                </a:solidFill>
              </a:rPr>
              <a:t>Niveau des vibrations est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smtClean="0">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341913" y="1304790"/>
            <a:ext cx="9523442" cy="2296560"/>
            <a:chOff x="1258859" y="941065"/>
            <a:chExt cx="9523442" cy="2296560"/>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1" y="1309459"/>
                <a:ext cx="363770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10.6kg placé en porte à faux</a:t>
                </a:r>
              </a:p>
            </p:txBody>
          </p:sp>
        </p:grpSp>
        <p:grpSp>
          <p:nvGrpSpPr>
            <p:cNvPr id="3" name="Groupe 2"/>
            <p:cNvGrpSpPr/>
            <p:nvPr/>
          </p:nvGrpSpPr>
          <p:grpSpPr>
            <a:xfrm>
              <a:off x="6159501" y="941065"/>
              <a:ext cx="4622800" cy="2296560"/>
              <a:chOff x="6159501" y="941065"/>
              <a:chExt cx="4622800" cy="2296560"/>
            </a:xfrm>
          </p:grpSpPr>
          <p:sp>
            <p:nvSpPr>
              <p:cNvPr id="34" name="Rectangle 33"/>
              <p:cNvSpPr/>
              <p:nvPr/>
            </p:nvSpPr>
            <p:spPr>
              <a:xfrm>
                <a:off x="6159501" y="941065"/>
                <a:ext cx="4622800" cy="226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350614" y="990856"/>
                    <a:ext cx="4429553" cy="224676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350614" y="990856"/>
                    <a:ext cx="4429553" cy="2246769"/>
                  </a:xfrm>
                  <a:prstGeom prst="rect">
                    <a:avLst/>
                  </a:prstGeom>
                  <a:blipFill rotWithShape="0">
                    <a:blip r:embed="rId3"/>
                    <a:stretch>
                      <a:fillRect l="-1238" t="-1355" b="-3794"/>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optimiser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l="-331" t="-5660" b="-14151"/>
                </a:stretch>
              </a:blipFill>
            </p:spPr>
            <p:txBody>
              <a:bodyPr/>
              <a:lstStyle/>
              <a:p>
                <a:r>
                  <a:rPr lang="fr-FR">
                    <a:noFill/>
                  </a:rPr>
                  <a:t> </a:t>
                </a:r>
              </a:p>
            </p:txBody>
          </p:sp>
        </mc:Fallback>
      </mc:AlternateContent>
      <p:grpSp>
        <p:nvGrpSpPr>
          <p:cNvPr id="40" name="Groupe 39"/>
          <p:cNvGrpSpPr/>
          <p:nvPr/>
        </p:nvGrpSpPr>
        <p:grpSpPr>
          <a:xfrm>
            <a:off x="6214534" y="230648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474522" cy="1243094"/>
              <a:chOff x="6865653" y="1216748"/>
              <a:chExt cx="5474522"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474522" cy="864137"/>
                <a:chOff x="6298576" y="1416497"/>
                <a:chExt cx="5474522"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b="1" dirty="0">
                      <a:solidFill>
                        <a:srgbClr val="FF0000"/>
                      </a:solidFill>
                      <a:cs typeface="Times New Roman" panose="02020603050405020304" pitchFamily="18" charset="0"/>
                    </a:rPr>
                    <a:t>8.559 </a:t>
                  </a:r>
                  <a:r>
                    <a:rPr lang="fr-FR" b="1" dirty="0" err="1">
                      <a:solidFill>
                        <a:srgbClr val="FF0000"/>
                      </a:solidFill>
                      <a:cs typeface="Times New Roman" panose="02020603050405020304" pitchFamily="18" charset="0"/>
                    </a:rPr>
                    <a:t>gmm</a:t>
                  </a:r>
                  <a:r>
                    <a:rPr lang="fr-FR" b="1" dirty="0">
                      <a:solidFill>
                        <a:srgbClr val="FF0000"/>
                      </a:solidFill>
                      <a:cs typeface="Times New Roman" panose="02020603050405020304" pitchFamily="18" charset="0"/>
                    </a:rPr>
                    <a:t>/°C </a:t>
                  </a:r>
                </a:p>
              </p:txBody>
            </p:sp>
            <p:sp>
              <p:nvSpPr>
                <p:cNvPr id="48" name="Rectangle 47"/>
                <p:cNvSpPr/>
                <p:nvPr/>
              </p:nvSpPr>
              <p:spPr>
                <a:xfrm>
                  <a:off x="6298576" y="1851998"/>
                  <a:ext cx="5474522"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b="1" dirty="0">
                      <a:solidFill>
                        <a:srgbClr val="FF0000"/>
                      </a:solidFill>
                      <a:cs typeface="Times New Roman" panose="02020603050405020304" pitchFamily="18" charset="0"/>
                    </a:rPr>
                    <a:t>14.87 </a:t>
                  </a:r>
                  <a:r>
                    <a:rPr lang="fr-FR" b="1"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a:t>
                  </a:r>
                  <a:r>
                    <a:rPr lang="fr-FR" dirty="0">
                      <a:cs typeface="Times New Roman" panose="02020603050405020304" pitchFamily="18" charset="0"/>
                    </a:rPr>
                    <a:t>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au 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473666" y="1668260"/>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624543033"/>
              </p:ext>
            </p:extLst>
          </p:nvPr>
        </p:nvGraphicFramePr>
        <p:xfrm>
          <a:off x="499734" y="1413149"/>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717912" y="1387242"/>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280046" y="1587297"/>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Température</a:t>
            </a:r>
            <a:endParaRPr lang="fr-FR" sz="3200" dirty="0">
              <a:cs typeface="Arial" panose="020B0604020202020204" pitchFamily="34" charset="0"/>
            </a:endParaRPr>
          </a:p>
        </p:txBody>
      </p:sp>
      <p:sp>
        <p:nvSpPr>
          <p:cNvPr id="2" name="Rectangle 1"/>
          <p:cNvSpPr/>
          <p:nvPr/>
        </p:nvSpPr>
        <p:spPr>
          <a:xfrm>
            <a:off x="533754" y="5582018"/>
            <a:ext cx="870834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 de la température corrélées avec les amplitudes de vibrations synchrones</a:t>
            </a:r>
            <a:endParaRPr lang="fr-FR" dirty="0"/>
          </a:p>
        </p:txBody>
      </p:sp>
      <p:sp>
        <p:nvSpPr>
          <p:cNvPr id="22" name="Rectangle 21"/>
          <p:cNvSpPr/>
          <p:nvPr/>
        </p:nvSpPr>
        <p:spPr>
          <a:xfrm>
            <a:off x="499734" y="6012682"/>
            <a:ext cx="6982232"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atteins 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a:t>Mis 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grpSp>
        <p:nvGrpSpPr>
          <p:cNvPr id="13" name="Groupe 12"/>
          <p:cNvGrpSpPr/>
          <p:nvPr/>
        </p:nvGrpSpPr>
        <p:grpSpPr>
          <a:xfrm>
            <a:off x="6248657" y="3059553"/>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756230" y="3071326"/>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968337" y="2791828"/>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b="1" dirty="0" smtClean="0"/>
                <a:t>Contact avec coussinet</a:t>
              </a:r>
              <a:endParaRPr lang="fr-FR" sz="2000" b="1"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816100" y="3377271"/>
            <a:ext cx="3022600" cy="2655229"/>
            <a:chOff x="1816100" y="3377271"/>
            <a:chExt cx="3022600" cy="2655229"/>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a:stCxn id="39" idx="2"/>
            </p:cNvCxnSpPr>
            <p:nvPr/>
          </p:nvCxnSpPr>
          <p:spPr>
            <a:xfrm flipH="1">
              <a:off x="3200401" y="4023602"/>
              <a:ext cx="182256" cy="1245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7092" y="3377271"/>
              <a:ext cx="2551130" cy="646331"/>
            </a:xfrm>
            <a:prstGeom prst="rect">
              <a:avLst/>
            </a:prstGeom>
            <a:solidFill>
              <a:schemeClr val="bg1"/>
            </a:solidFill>
          </p:spPr>
          <p:txBody>
            <a:bodyPr wrap="square" rtlCol="0">
              <a:spAutoFit/>
            </a:bodyPr>
            <a:lstStyle/>
            <a:p>
              <a:r>
                <a:rPr lang="fr-FR" b="1" dirty="0" smtClean="0"/>
                <a:t>Augmentation lente des amplitude près du palier</a:t>
              </a:r>
              <a:endParaRPr lang="fr-FR" b="1" dirty="0"/>
            </a:p>
          </p:txBody>
        </p:sp>
      </p:gr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4" y="1811999"/>
            <a:ext cx="2529356" cy="1236001"/>
            <a:chOff x="1577264" y="1811999"/>
            <a:chExt cx="2529356" cy="1236001"/>
          </a:xfrm>
        </p:grpSpPr>
        <p:sp>
          <p:nvSpPr>
            <p:cNvPr id="8" name="ZoneTexte 7"/>
            <p:cNvSpPr txBox="1"/>
            <p:nvPr/>
          </p:nvSpPr>
          <p:spPr>
            <a:xfrm>
              <a:off x="1820673" y="1811999"/>
              <a:ext cx="2285947" cy="369332"/>
            </a:xfrm>
            <a:prstGeom prst="rect">
              <a:avLst/>
            </a:prstGeom>
            <a:solidFill>
              <a:schemeClr val="bg1"/>
            </a:solidFill>
          </p:spPr>
          <p:txBody>
            <a:bodyPr wrap="none" rtlCol="0">
              <a:spAutoFit/>
            </a:bodyPr>
            <a:lstStyle/>
            <a:p>
              <a:r>
                <a:rPr lang="fr-FR" b="1" dirty="0" smtClean="0"/>
                <a:t>10 minutes de l’écart </a:t>
              </a:r>
              <a:endParaRPr lang="fr-FR" b="1" dirty="0"/>
            </a:p>
          </p:txBody>
        </p:sp>
        <p:cxnSp>
          <p:nvCxnSpPr>
            <p:cNvPr id="14" name="Connecteur droit avec flèche 13"/>
            <p:cNvCxnSpPr>
              <a:stCxn id="8" idx="2"/>
            </p:cNvCxnSpPr>
            <p:nvPr/>
          </p:nvCxnSpPr>
          <p:spPr>
            <a:xfrm flipH="1">
              <a:off x="2565400" y="2181331"/>
              <a:ext cx="398247"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4" y="2181331"/>
              <a:ext cx="1386383"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081514" y="4262997"/>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14:m>
                  <m:oMath xmlns:m="http://schemas.openxmlformats.org/officeDocument/2006/math">
                    <m:r>
                      <a:rPr lang="fr-FR" b="1" i="1" dirty="0">
                        <a:latin typeface="Cambria Math" panose="02040503050406030204" pitchFamily="18" charset="0"/>
                      </a:rPr>
                      <m:t>𝑪</m:t>
                    </m:r>
                  </m:oMath>
                </a14:m>
                <a:r>
                  <a:rPr lang="fr-FR" dirty="0"/>
                  <a:t> </a:t>
                </a:r>
                <a:r>
                  <a:rPr lang="fr-FR" dirty="0" smtClean="0"/>
                  <a:t>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 le </a:t>
                </a:r>
                <a:r>
                  <a:rPr lang="fr-FR" dirty="0"/>
                  <a:t>principal contributeur à l’effet Morton </a:t>
                </a:r>
                <a:r>
                  <a:rPr lang="fr-FR" dirty="0" smtClean="0"/>
                  <a:t>instable</a:t>
                </a:r>
                <a:endParaRPr lang="fr-FR" dirty="0"/>
              </a:p>
              <a:p>
                <a:endParaRPr lang="fr-FR" dirty="0"/>
              </a:p>
              <a:p>
                <a:pPr marL="342900" indent="-342900">
                  <a:buFont typeface="Arial" panose="020B0604020202020204" pitchFamily="34" charset="0"/>
                  <a:buChar char="•"/>
                </a:pPr>
                <a:r>
                  <a:rPr lang="fr-FR" dirty="0"/>
                  <a:t>Réduire l’amplitude de </a:t>
                </a:r>
                <a14:m>
                  <m:oMath xmlns:m="http://schemas.openxmlformats.org/officeDocument/2006/math">
                    <m:r>
                      <a:rPr lang="fr-FR" b="1" i="1" dirty="0">
                        <a:latin typeface="Cambria Math" panose="02040503050406030204" pitchFamily="18" charset="0"/>
                      </a:rPr>
                      <m:t>𝑪</m:t>
                    </m:r>
                  </m:oMath>
                </a14:m>
                <a:r>
                  <a:rPr lang="fr-FR" dirty="0"/>
                  <a:t> est le </a:t>
                </a:r>
                <a:r>
                  <a:rPr lang="fr-FR" dirty="0" smtClean="0"/>
                  <a:t>meilleur levier </a:t>
                </a:r>
                <a:r>
                  <a:rPr lang="fr-FR" dirty="0"/>
                  <a:t>pour éviter l’instabilité (pas toujours possible en pratique</a:t>
                </a:r>
                <a:r>
                  <a:rPr lang="fr-FR" dirty="0" smtClean="0"/>
                  <a:t>).</a:t>
                </a:r>
              </a:p>
              <a:p>
                <a:endParaRPr lang="fr-FR" dirty="0"/>
              </a:p>
            </p:txBody>
          </p:sp>
        </mc:Choice>
        <mc:Fallback xmlns="">
          <p:sp>
            <p:nvSpPr>
              <p:cNvPr id="21" name="Rectangle 20"/>
              <p:cNvSpPr>
                <a:spLocks noRot="1" noChangeAspect="1" noMove="1" noResize="1" noEditPoints="1" noAdjustHandles="1" noChangeArrowheads="1" noChangeShapeType="1" noTextEdit="1"/>
              </p:cNvSpPr>
              <p:nvPr/>
            </p:nvSpPr>
            <p:spPr>
              <a:xfrm>
                <a:off x="5081514" y="4262997"/>
                <a:ext cx="6540001" cy="1533260"/>
              </a:xfrm>
              <a:prstGeom prst="rect">
                <a:avLst/>
              </a:prstGeom>
              <a:blipFill rotWithShape="0">
                <a:blip r:embed="rId6"/>
                <a:stretch>
                  <a:fillRect l="-652"/>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57319" y="3523527"/>
            <a:ext cx="4492536" cy="2566222"/>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988347" cy="2551648"/>
              <a:chOff x="313453" y="1109157"/>
              <a:chExt cx="4988347" cy="2551648"/>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615841" cy="1212551"/>
                  </a:xfrm>
                  <a:prstGeom prst="rect">
                    <a:avLst/>
                  </a:prstGeom>
                  <a:blipFill rotWithShape="0">
                    <a:blip r:embed="rId5"/>
                    <a:stretch>
                      <a:fillRect l="-1016" t="-1767" r="-7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[3]</a:t>
                    </a:r>
                    <a:endParaRPr lang="fr-FR" sz="2000" b="1"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313" b="-25758"/>
                    </a:stretch>
                  </a:blipFill>
                </p:spPr>
                <p:txBody>
                  <a:bodyPr/>
                  <a:lstStyle/>
                  <a:p>
                    <a:r>
                      <a:rPr lang="fr-FR">
                        <a:noFill/>
                      </a:rPr>
                      <a:t> </a:t>
                    </a:r>
                  </a:p>
                </p:txBody>
              </p:sp>
            </mc:Fallback>
          </mc:AlternateContent>
        </p:grpSp>
      </p:grpSp>
      <p:grpSp>
        <p:nvGrpSpPr>
          <p:cNvPr id="10" name="Groupe 9"/>
          <p:cNvGrpSpPr/>
          <p:nvPr/>
        </p:nvGrpSpPr>
        <p:grpSpPr>
          <a:xfrm>
            <a:off x="7345049" y="1348486"/>
            <a:ext cx="4554533" cy="4849114"/>
            <a:chOff x="7345049" y="1348486"/>
            <a:chExt cx="4554533" cy="4849114"/>
          </a:xfrm>
        </p:grpSpPr>
        <p:sp>
          <p:nvSpPr>
            <p:cNvPr id="8" name="Rectangle 7"/>
            <p:cNvSpPr/>
            <p:nvPr/>
          </p:nvSpPr>
          <p:spPr>
            <a:xfrm>
              <a:off x="7357381" y="1348486"/>
              <a:ext cx="4542201" cy="4849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345049" y="4386299"/>
              <a:ext cx="4023024"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palier [2]</a:t>
              </a:r>
            </a:p>
          </p:txBody>
        </p:sp>
        <p:sp>
          <p:nvSpPr>
            <p:cNvPr id="18" name="Rectangle 17"/>
            <p:cNvSpPr/>
            <p:nvPr/>
          </p:nvSpPr>
          <p:spPr>
            <a:xfrm>
              <a:off x="7345049" y="1683132"/>
              <a:ext cx="4139468"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masse en porte à faux [1]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mc:AlternateContent xmlns:mc="http://schemas.openxmlformats.org/markup-compatibility/2006" xmlns:a14="http://schemas.microsoft.com/office/drawing/2010/main">
          <mc:Choice Requires="a14">
            <p:sp>
              <p:nvSpPr>
                <p:cNvPr id="9" name="ZoneTexte 8"/>
                <p:cNvSpPr txBox="1"/>
                <p:nvPr/>
              </p:nvSpPr>
              <p:spPr>
                <a:xfrm>
                  <a:off x="7620000" y="3318399"/>
                  <a:ext cx="3789587" cy="923330"/>
                </a:xfrm>
                <a:prstGeom prst="rect">
                  <a:avLst/>
                </a:prstGeom>
                <a:noFill/>
              </p:spPr>
              <p:txBody>
                <a:bodyPr wrap="square" rtlCol="0">
                  <a:spAutoFit/>
                </a:bodyPr>
                <a:lstStyle/>
                <a:p>
                  <a:r>
                    <a:rPr lang="fr-FR" dirty="0" smtClean="0">
                      <a:solidFill>
                        <a:srgbClr val="FF0000"/>
                      </a:solidFill>
                    </a:rPr>
                    <a:t>Cette solution pourrait intervenir aux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b="0" i="0" dirty="0" smtClean="0">
                      <a:solidFill>
                        <a:srgbClr val="FF0000"/>
                      </a:solidFill>
                      <a:latin typeface="+mj-lt"/>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est supérieur d’une grandeur élevée</a:t>
                  </a:r>
                  <a:endParaRPr lang="fr-FR"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7620000" y="3318399"/>
                  <a:ext cx="3789587" cy="923330"/>
                </a:xfrm>
                <a:prstGeom prst="rect">
                  <a:avLst/>
                </a:prstGeom>
                <a:blipFill rotWithShape="0">
                  <a:blip r:embed="rId8"/>
                  <a:stretch>
                    <a:fillRect l="-1286" t="-3289" b="-9211"/>
                  </a:stretch>
                </a:blipFill>
              </p:spPr>
              <p:txBody>
                <a:bodyPr/>
                <a:lstStyle/>
                <a:p>
                  <a:r>
                    <a:rPr lang="fr-FR">
                      <a:noFill/>
                    </a:rPr>
                    <a:t> </a:t>
                  </a:r>
                </a:p>
              </p:txBody>
            </p:sp>
          </mc:Fallback>
        </mc:AlternateContent>
        <p:sp>
          <p:nvSpPr>
            <p:cNvPr id="28" name="Rectangle 27"/>
            <p:cNvSpPr/>
            <p:nvPr/>
          </p:nvSpPr>
          <p:spPr>
            <a:xfrm>
              <a:off x="7357382" y="4852501"/>
              <a:ext cx="3478453" cy="369332"/>
            </a:xfrm>
            <a:prstGeom prst="rect">
              <a:avLst/>
            </a:prstGeom>
          </p:spPr>
          <p:txBody>
            <a:bodyPr wrap="none">
              <a:spAutoFit/>
            </a:bodyPr>
            <a:lstStyle/>
            <a:p>
              <a:pPr marL="285750" indent="-285750" algn="ctr">
                <a:buFont typeface="Arial" panose="020B0604020202020204" pitchFamily="34" charset="0"/>
                <a:buChar char="•"/>
              </a:pPr>
              <a:r>
                <a:rPr lang="fr-FR" dirty="0" smtClean="0"/>
                <a:t>Augmenter le diamètre du rotor</a:t>
              </a:r>
              <a:endParaRPr lang="fr-FR" dirty="0"/>
            </a:p>
          </p:txBody>
        </p:sp>
        <p:sp>
          <p:nvSpPr>
            <p:cNvPr id="29" name="Rectangle 28"/>
            <p:cNvSpPr/>
            <p:nvPr/>
          </p:nvSpPr>
          <p:spPr>
            <a:xfrm>
              <a:off x="7364910" y="5365685"/>
              <a:ext cx="4328326"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en porte à faux</a:t>
              </a:r>
              <a:endParaRPr lang="fr-FR" dirty="0"/>
            </a:p>
          </p:txBody>
        </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7572908" y="1537667"/>
                  <a:ext cx="471276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sSubSup>
                                  <m:sSubSupPr>
                                    <m:ctrlPr>
                                      <a:rPr lang="fr-FR" sz="2400" b="0" i="1">
                                        <a:latin typeface="Cambria Math" panose="02040503050406030204" pitchFamily="18" charset="0"/>
                                      </a:rPr>
                                    </m:ctrlPr>
                                  </m:sSubSupPr>
                                  <m:e>
                                    <m:r>
                                      <a:rPr lang="fr-FR" sz="2400" b="0" i="1">
                                        <a:latin typeface="Cambria Math" panose="02040503050406030204" pitchFamily="18" charset="0"/>
                                      </a:rPr>
                                      <m:t>𝜔</m:t>
                                    </m:r>
                                  </m:e>
                                  <m:sub>
                                    <m:r>
                                      <a:rPr lang="fr-FR" sz="2400" b="0" i="1">
                                        <a:latin typeface="Cambria Math" panose="02040503050406030204" pitchFamily="18" charset="0"/>
                                      </a:rPr>
                                      <m:t>𝑖</m:t>
                                    </m:r>
                                  </m:sub>
                                  <m:sup>
                                    <m:r>
                                      <a:rPr lang="fr-FR" sz="2400" b="0" i="0">
                                        <a:latin typeface="Cambria Math" panose="02040503050406030204" pitchFamily="18" charset="0"/>
                                      </a:rPr>
                                      <m:t>2</m:t>
                                    </m:r>
                                  </m:sup>
                                </m:sSubSup>
                                <m:r>
                                  <a:rPr lang="fr-FR" sz="2400" b="0" i="0">
                                    <a:latin typeface="Cambria Math" panose="02040503050406030204" pitchFamily="18" charset="0"/>
                                  </a:rPr>
                                  <m:t>−</m:t>
                                </m:r>
                                <m:sSup>
                                  <m:sSupPr>
                                    <m:ctrlPr>
                                      <a:rPr lang="fr-FR" sz="2400" b="0" i="1">
                                        <a:latin typeface="Cambria Math" panose="02040503050406030204" pitchFamily="18" charset="0"/>
                                      </a:rPr>
                                    </m:ctrlPr>
                                  </m:sSupPr>
                                  <m:e>
                                    <m:r>
                                      <a:rPr lang="fr-FR" sz="2400" b="0" i="1">
                                        <a:latin typeface="Cambria Math" panose="02040503050406030204" pitchFamily="18" charset="0"/>
                                      </a:rPr>
                                      <m:t>𝜔</m:t>
                                    </m:r>
                                  </m:e>
                                  <m:sup>
                                    <m:r>
                                      <a:rPr lang="fr-FR" sz="2400" b="0" i="0">
                                        <a:latin typeface="Cambria Math" panose="02040503050406030204" pitchFamily="18" charset="0"/>
                                      </a:rPr>
                                      <m:t>2</m:t>
                                    </m:r>
                                  </m:sup>
                                </m:sSup>
                                <m:r>
                                  <a:rPr lang="fr-FR" sz="2400" b="0" i="0">
                                    <a:latin typeface="Cambria Math" panose="02040503050406030204" pitchFamily="18" charset="0"/>
                                  </a:rPr>
                                  <m:t>+2</m:t>
                                </m:r>
                                <m:r>
                                  <a:rPr lang="fr-FR" sz="2400" b="0" i="1">
                                    <a:latin typeface="Cambria Math" panose="02040503050406030204" pitchFamily="18" charset="0"/>
                                  </a:rPr>
                                  <m:t>𝑗</m:t>
                                </m:r>
                                <m:sSub>
                                  <m:sSubPr>
                                    <m:ctrlPr>
                                      <a:rPr lang="fr-FR" sz="2400" b="0" i="1">
                                        <a:latin typeface="Cambria Math" panose="02040503050406030204" pitchFamily="18" charset="0"/>
                                      </a:rPr>
                                    </m:ctrlPr>
                                  </m:sSubPr>
                                  <m:e>
                                    <m:r>
                                      <a:rPr lang="fr-FR" sz="2400" b="0" i="1">
                                        <a:latin typeface="Cambria Math" panose="02040503050406030204" pitchFamily="18" charset="0"/>
                                      </a:rPr>
                                      <m:t>𝜉</m:t>
                                    </m:r>
                                  </m:e>
                                  <m:sub>
                                    <m:r>
                                      <a:rPr lang="fr-FR" sz="2400" b="0" i="1">
                                        <a:latin typeface="Cambria Math" panose="02040503050406030204" pitchFamily="18" charset="0"/>
                                      </a:rPr>
                                      <m:t>𝑖</m:t>
                                    </m:r>
                                  </m:sub>
                                </m:sSub>
                                <m:sSub>
                                  <m:sSubPr>
                                    <m:ctrlPr>
                                      <a:rPr lang="fr-FR" sz="2400" b="0" i="1">
                                        <a:latin typeface="Cambria Math" panose="02040503050406030204" pitchFamily="18" charset="0"/>
                                      </a:rPr>
                                    </m:ctrlPr>
                                  </m:sSubPr>
                                  <m:e>
                                    <m:r>
                                      <a:rPr lang="fr-FR" sz="2400" b="0" i="1">
                                        <a:latin typeface="Cambria Math" panose="02040503050406030204" pitchFamily="18" charset="0"/>
                                      </a:rPr>
                                      <m:t>𝜔</m:t>
                                    </m:r>
                                  </m:e>
                                  <m:sub>
                                    <m:r>
                                      <a:rPr lang="fr-FR" sz="2400" b="0" i="1">
                                        <a:latin typeface="Cambria Math" panose="02040503050406030204" pitchFamily="18" charset="0"/>
                                      </a:rPr>
                                      <m:t>𝑖</m:t>
                                    </m:r>
                                  </m:sub>
                                </m:sSub>
                                <m:r>
                                  <a:rPr lang="fr-FR" sz="2400" b="0" i="1">
                                    <a:latin typeface="Cambria Math" panose="02040503050406030204" pitchFamily="18" charset="0"/>
                                  </a:rPr>
                                  <m:t>𝜔</m:t>
                                </m:r>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7572908" y="1537667"/>
                  <a:ext cx="4712765"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279633" cy="369332"/>
                </a:xfrm>
                <a:prstGeom prst="rect">
                  <a:avLst/>
                </a:prstGeom>
                <a:noFill/>
              </p:spPr>
              <p:txBody>
                <a:bodyPr wrap="none" rtlCol="0">
                  <a:spAutoFit/>
                </a:bodyPr>
                <a:lstStyle/>
                <a:p>
                  <a:pPr marL="285750" indent="-285750">
                    <a:buFont typeface="Wingdings" panose="05000000000000000000" pitchFamily="2" charset="2"/>
                    <a:buChar char="Ø"/>
                  </a:pPr>
                  <a:r>
                    <a:rPr lang="fr-FR" dirty="0"/>
                    <a:t>C</a:t>
                  </a:r>
                  <a:r>
                    <a:rPr lang="fr-FR" dirty="0" smtClean="0"/>
                    <a:t>oefficient </a:t>
                  </a:r>
                  <a:r>
                    <a:rPr lang="fr-FR" dirty="0"/>
                    <a:t>de la réponse vibratoire </a:t>
                  </a:r>
                  <a14:m>
                    <m:oMath xmlns:m="http://schemas.openxmlformats.org/officeDocument/2006/math">
                      <m:r>
                        <a:rPr lang="fr-FR" b="1" i="1" dirty="0" smtClean="0">
                          <a:latin typeface="Cambria Math" panose="02040503050406030204" pitchFamily="18" charset="0"/>
                        </a:rPr>
                        <m:t>𝒒</m:t>
                      </m:r>
                    </m:oMath>
                  </a14:m>
                  <a:r>
                    <a:rPr lang="fr-FR" b="1" dirty="0" smtClean="0"/>
                    <a:t> [8]</a:t>
                  </a:r>
                  <a:endParaRPr lang="fr-FR" b="1"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279633" cy="369332"/>
                </a:xfrm>
                <a:prstGeom prst="rect">
                  <a:avLst/>
                </a:prstGeom>
                <a:blipFill rotWithShape="0">
                  <a:blip r:embed="rId6"/>
                  <a:stretch>
                    <a:fillRect l="-997" t="-10000" r="-285" b="-26667"/>
                  </a:stretch>
                </a:blipFill>
              </p:spPr>
              <p:txBody>
                <a:bodyPr/>
                <a:lstStyle/>
                <a:p>
                  <a:r>
                    <a:rPr lang="fr-FR">
                      <a:noFill/>
                    </a:rPr>
                    <a:t> </a:t>
                  </a:r>
                </a:p>
              </p:txBody>
            </p:sp>
          </mc:Fallback>
        </mc:AlternateContent>
      </p:grpSp>
      <p:sp>
        <p:nvSpPr>
          <p:cNvPr id="2" name="Ellipse 1"/>
          <p:cNvSpPr/>
          <p:nvPr/>
        </p:nvSpPr>
        <p:spPr>
          <a:xfrm>
            <a:off x="3505200" y="2691995"/>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442200" y="3151985"/>
            <a:ext cx="391160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critique du mode concernée</a:t>
            </a:r>
            <a:endParaRPr lang="fr-FR" sz="2400" b="1" dirty="0"/>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819350"/>
            <a:chOff x="500608" y="3644689"/>
            <a:chExt cx="6103139" cy="3819350"/>
          </a:xfrm>
        </p:grpSpPr>
        <p:sp>
          <p:nvSpPr>
            <p:cNvPr id="39" name="Rectangle 38"/>
            <p:cNvSpPr/>
            <p:nvPr/>
          </p:nvSpPr>
          <p:spPr>
            <a:xfrm>
              <a:off x="500608" y="3644689"/>
              <a:ext cx="6103139" cy="38193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553362"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𝑑𝑖𝑠𝑠𝑝</m:t>
                            </m:r>
                            <m:r>
                              <a:rPr lang="fr-FR" sz="2400" b="0" i="1" smtClean="0">
                                <a:latin typeface="Cambria Math" panose="02040503050406030204" pitchFamily="18" charset="0"/>
                              </a:rPr>
                              <m:t>é</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553362"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[9]</a:t>
              </a:r>
              <a:endParaRPr lang="fr-FR" sz="2000" b="1" dirty="0"/>
            </a:p>
          </p:txBody>
        </p:sp>
        <mc:AlternateContent xmlns:mc="http://schemas.openxmlformats.org/markup-compatibility/2006" xmlns:a14="http://schemas.microsoft.com/office/drawing/2010/main">
          <mc:Choice Requires="a14">
            <p:sp>
              <p:nvSpPr>
                <p:cNvPr id="43" name="Rectangle 42"/>
                <p:cNvSpPr/>
                <p:nvPr/>
              </p:nvSpPr>
              <p:spPr>
                <a:xfrm>
                  <a:off x="1007920" y="5588682"/>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007920" y="5588682"/>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1607234" y="5481167"/>
                <a:ext cx="3828612" cy="400110"/>
              </a:xfrm>
              <a:prstGeom prst="rect">
                <a:avLst/>
              </a:prstGeom>
            </p:spPr>
            <p:txBody>
              <a:bodyPr wrap="none">
                <a:spAutoFit/>
              </a:bodyPr>
              <a:lstStyle/>
              <a:p>
                <a:r>
                  <a:rPr lang="fr-FR" sz="2000" b="1" dirty="0" smtClean="0"/>
                  <a:t>Réduire le coefficient </a:t>
                </a:r>
                <a14:m>
                  <m:oMath xmlns:m="http://schemas.openxmlformats.org/officeDocument/2006/math">
                    <m:r>
                      <a:rPr lang="fr-FR" sz="2000" b="1" i="1" smtClean="0">
                        <a:latin typeface="Cambria Math" panose="02040503050406030204" pitchFamily="18" charset="0"/>
                      </a:rPr>
                      <m:t>𝑩</m:t>
                    </m:r>
                  </m:oMath>
                </a14:m>
                <a:r>
                  <a:rPr lang="fr-FR" sz="2000" b="1" dirty="0" smtClean="0"/>
                  <a:t> est délicat</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607234" y="5481167"/>
                <a:ext cx="3828612" cy="400110"/>
              </a:xfrm>
              <a:prstGeom prst="rect">
                <a:avLst/>
              </a:prstGeom>
              <a:blipFill rotWithShape="0">
                <a:blip r:embed="rId6"/>
                <a:stretch>
                  <a:fillRect l="-1752" t="-7576" r="-955" b="-25758"/>
                </a:stretch>
              </a:blipFill>
            </p:spPr>
            <p:txBody>
              <a:bodyPr/>
              <a:lstStyle/>
              <a:p>
                <a:r>
                  <a:rPr lang="fr-FR">
                    <a:noFill/>
                  </a:rPr>
                  <a:t> </a:t>
                </a:r>
              </a:p>
            </p:txBody>
          </p:sp>
        </mc:Fallback>
      </mc:AlternateContent>
      <p:cxnSp>
        <p:nvCxnSpPr>
          <p:cNvPr id="7" name="Connecteur droit avec flèche 6"/>
          <p:cNvCxnSpPr>
            <a:stCxn id="2" idx="3"/>
            <a:endCxn id="24" idx="1"/>
          </p:cNvCxnSpPr>
          <p:nvPr/>
        </p:nvCxnSpPr>
        <p:spPr>
          <a:xfrm>
            <a:off x="5435846" y="5681222"/>
            <a:ext cx="1479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6915834" y="5481167"/>
            <a:ext cx="3444982" cy="400110"/>
          </a:xfrm>
          <a:prstGeom prst="rect">
            <a:avLst/>
          </a:prstGeom>
        </p:spPr>
        <p:txBody>
          <a:bodyPr wrap="none">
            <a:spAutoFit/>
          </a:bodyPr>
          <a:lstStyle/>
          <a:p>
            <a:r>
              <a:rPr lang="fr-FR" sz="2000" b="1" dirty="0" smtClean="0"/>
              <a:t>Recours au modèle numérique</a:t>
            </a:r>
            <a:endParaRPr lang="fr-FR" sz="2000" b="1" dirty="0"/>
          </a:p>
        </p:txBody>
      </p:sp>
      <p:grpSp>
        <p:nvGrpSpPr>
          <p:cNvPr id="27" name="Groupe 26"/>
          <p:cNvGrpSpPr/>
          <p:nvPr/>
        </p:nvGrpSpPr>
        <p:grpSpPr>
          <a:xfrm>
            <a:off x="7357382" y="1348486"/>
            <a:ext cx="4140200" cy="3020314"/>
            <a:chOff x="7357382" y="1348486"/>
            <a:chExt cx="4140200" cy="3020314"/>
          </a:xfrm>
        </p:grpSpPr>
        <p:sp>
          <p:nvSpPr>
            <p:cNvPr id="28" name="Rectangle 27"/>
            <p:cNvSpPr/>
            <p:nvPr/>
          </p:nvSpPr>
          <p:spPr>
            <a:xfrm>
              <a:off x="7357382" y="1348486"/>
              <a:ext cx="4140200" cy="3020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63608" y="1841643"/>
              <a:ext cx="401058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viscosité de l’huile [2]</a:t>
              </a:r>
              <a:endParaRPr lang="fr-FR" dirty="0"/>
            </a:p>
          </p:txBody>
        </p:sp>
        <p:sp>
          <p:nvSpPr>
            <p:cNvPr id="38" name="Rectangle 37"/>
            <p:cNvSpPr/>
            <p:nvPr/>
          </p:nvSpPr>
          <p:spPr>
            <a:xfrm>
              <a:off x="7387800" y="2396994"/>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du palier [2]</a:t>
              </a:r>
              <a:endParaRPr lang="fr-FR" dirty="0"/>
            </a:p>
          </p:txBody>
        </p:sp>
      </p:grpSp>
      <p:sp>
        <p:nvSpPr>
          <p:cNvPr id="46" name="Rectangle 45"/>
          <p:cNvSpPr/>
          <p:nvPr/>
        </p:nvSpPr>
        <p:spPr>
          <a:xfrm>
            <a:off x="7396430" y="2952345"/>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Augmentation du jeu radial</a:t>
            </a:r>
            <a:endParaRPr lang="fr-FR" dirty="0"/>
          </a:p>
        </p:txBody>
      </p:sp>
      <mc:AlternateContent xmlns:mc="http://schemas.openxmlformats.org/markup-compatibility/2006" xmlns:a14="http://schemas.microsoft.com/office/drawing/2010/main">
        <mc:Choice Requires="a14">
          <p:sp>
            <p:nvSpPr>
              <p:cNvPr id="48" name="ZoneTexte 47"/>
              <p:cNvSpPr txBox="1"/>
              <p:nvPr/>
            </p:nvSpPr>
            <p:spPr>
              <a:xfrm>
                <a:off x="7635407" y="3384406"/>
                <a:ext cx="3789587" cy="646331"/>
              </a:xfrm>
              <a:prstGeom prst="rect">
                <a:avLst/>
              </a:prstGeom>
              <a:noFill/>
            </p:spPr>
            <p:txBody>
              <a:bodyPr wrap="square" rtlCol="0">
                <a:spAutoFit/>
              </a:bodyPr>
              <a:lstStyle/>
              <a:p>
                <a:r>
                  <a:rPr lang="fr-FR" dirty="0" smtClean="0">
                    <a:solidFill>
                      <a:srgbClr val="FF0000"/>
                    </a:solidFill>
                  </a:rPr>
                  <a:t>Cette solution pourrait assouplir le palier et augmenter </a:t>
                </a:r>
                <a14:m>
                  <m:oMath xmlns:m="http://schemas.openxmlformats.org/officeDocument/2006/math">
                    <m:r>
                      <a:rPr lang="fr-FR" b="1" i="1" smtClean="0">
                        <a:solidFill>
                          <a:srgbClr val="FF0000"/>
                        </a:solidFill>
                        <a:latin typeface="Cambria Math" panose="02040503050406030204" pitchFamily="18" charset="0"/>
                      </a:rPr>
                      <m:t>𝑨</m:t>
                    </m:r>
                  </m:oMath>
                </a14:m>
                <a:r>
                  <a:rPr lang="fr-FR" b="1" dirty="0" smtClean="0">
                    <a:solidFill>
                      <a:srgbClr val="FF0000"/>
                    </a:solidFill>
                  </a:rPr>
                  <a:t> .  </a:t>
                </a:r>
                <a:r>
                  <a:rPr lang="fr-FR" dirty="0" smtClean="0">
                    <a:solidFill>
                      <a:srgbClr val="FF0000"/>
                    </a:solidFill>
                  </a:rPr>
                  <a:t>efficace ???</a:t>
                </a:r>
                <a:endParaRPr lang="fr-FR" dirty="0">
                  <a:solidFill>
                    <a:srgbClr val="FF0000"/>
                  </a:solidFill>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7635407" y="3384406"/>
                <a:ext cx="3789587" cy="646331"/>
              </a:xfrm>
              <a:prstGeom prst="rect">
                <a:avLst/>
              </a:prstGeom>
              <a:blipFill rotWithShape="0">
                <a:blip r:embed="rId7"/>
                <a:stretch>
                  <a:fillRect l="-1449" t="-4717" b="-14151"/>
                </a:stretch>
              </a:blipFill>
            </p:spPr>
            <p:txBody>
              <a:bodyPr/>
              <a:lstStyle/>
              <a:p>
                <a:r>
                  <a:rPr lang="fr-FR">
                    <a:noFill/>
                  </a:rPr>
                  <a:t> </a:t>
                </a:r>
              </a:p>
            </p:txBody>
          </p:sp>
        </mc:Fallback>
      </mc:AlternateContent>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877887" y="4245543"/>
            <a:ext cx="5811280" cy="12801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smtClean="0">
                <a:solidFill>
                  <a:schemeClr val="tx1"/>
                </a:solidFill>
              </a:rPr>
              <a:t>Modèle numérique fiable intervient</a:t>
            </a:r>
            <a:endParaRPr lang="fr-FR" sz="2400" dirty="0">
              <a:solidFill>
                <a:schemeClr val="tx1"/>
              </a:solidFill>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Message important à passer sur l’effet Morton</a:t>
            </a:r>
            <a:endParaRPr lang="fr-FR" sz="3200" dirty="0">
              <a:cs typeface="Arial" panose="020B0604020202020204" pitchFamily="34" charset="0"/>
            </a:endParaRPr>
          </a:p>
        </p:txBody>
      </p:sp>
      <p:grpSp>
        <p:nvGrpSpPr>
          <p:cNvPr id="7" name="Groupe 6"/>
          <p:cNvGrpSpPr/>
          <p:nvPr/>
        </p:nvGrpSpPr>
        <p:grpSpPr>
          <a:xfrm>
            <a:off x="783364" y="1874365"/>
            <a:ext cx="3877536" cy="1280130"/>
            <a:chOff x="1536186" y="2157361"/>
            <a:chExt cx="4080875" cy="1280130"/>
          </a:xfrm>
        </p:grpSpPr>
        <p:sp>
          <p:nvSpPr>
            <p:cNvPr id="30" name="Rectangle 29"/>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ZoneTexte 1"/>
            <p:cNvSpPr txBox="1"/>
            <p:nvPr/>
          </p:nvSpPr>
          <p:spPr>
            <a:xfrm>
              <a:off x="1664175" y="2237162"/>
              <a:ext cx="3645467" cy="1200329"/>
            </a:xfrm>
            <a:prstGeom prst="rect">
              <a:avLst/>
            </a:prstGeom>
            <a:noFill/>
          </p:spPr>
          <p:txBody>
            <a:bodyPr wrap="square" rtlCol="0">
              <a:spAutoFit/>
            </a:bodyPr>
            <a:lstStyle/>
            <a:p>
              <a:pPr algn="ctr"/>
              <a:r>
                <a:rPr lang="fr-FR" sz="2400" dirty="0" smtClean="0"/>
                <a:t>Correction sur </a:t>
              </a:r>
              <a:r>
                <a:rPr lang="fr-FR" sz="2400" dirty="0"/>
                <a:t>un </a:t>
              </a:r>
              <a:r>
                <a:rPr lang="fr-FR" sz="2400" dirty="0" smtClean="0"/>
                <a:t>paramètre de configuration du rotor </a:t>
              </a:r>
              <a:endParaRPr lang="fr-FR" sz="2400" dirty="0"/>
            </a:p>
          </p:txBody>
        </p:sp>
      </p:grpSp>
      <p:sp>
        <p:nvSpPr>
          <p:cNvPr id="8" name="Flèche droite 7"/>
          <p:cNvSpPr/>
          <p:nvPr/>
        </p:nvSpPr>
        <p:spPr>
          <a:xfrm>
            <a:off x="5339027" y="2247730"/>
            <a:ext cx="889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6754058" y="1874365"/>
            <a:ext cx="3877536" cy="1280130"/>
            <a:chOff x="1536186" y="2157361"/>
            <a:chExt cx="4080875" cy="1280130"/>
          </a:xfrm>
        </p:grpSpPr>
        <p:sp>
          <p:nvSpPr>
            <p:cNvPr id="39" name="Rectangle 38"/>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42" name="ZoneTexte 41"/>
            <p:cNvSpPr txBox="1"/>
            <p:nvPr/>
          </p:nvSpPr>
          <p:spPr>
            <a:xfrm>
              <a:off x="1707799" y="2414372"/>
              <a:ext cx="3747087" cy="830997"/>
            </a:xfrm>
            <a:prstGeom prst="rect">
              <a:avLst/>
            </a:prstGeom>
            <a:noFill/>
          </p:spPr>
          <p:txBody>
            <a:bodyPr wrap="square" rtlCol="0">
              <a:spAutoFit/>
            </a:bodyPr>
            <a:lstStyle/>
            <a:p>
              <a:pPr algn="ctr"/>
              <a:r>
                <a:rPr lang="fr-FR" sz="2400" dirty="0" smtClean="0"/>
                <a:t>Modification des </a:t>
              </a:r>
              <a:r>
                <a:rPr lang="fr-FR" sz="2400" b="1" dirty="0" smtClean="0"/>
                <a:t>plusieurs</a:t>
              </a:r>
              <a:r>
                <a:rPr lang="fr-FR" sz="2400" dirty="0" smtClean="0"/>
                <a:t> coefficients d’influence</a:t>
              </a:r>
              <a:endParaRPr lang="fr-FR" sz="2400" dirty="0"/>
            </a:p>
          </p:txBody>
        </p:sp>
      </p:grpSp>
    </p:spTree>
    <p:extLst>
      <p:ext uri="{BB962C8B-B14F-4D97-AF65-F5344CB8AC3E}">
        <p14:creationId xmlns:p14="http://schemas.microsoft.com/office/powerpoint/2010/main" val="34135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0981066" cy="584775"/>
          </a:xfrm>
          <a:prstGeom prst="rect">
            <a:avLst/>
          </a:prstGeom>
        </p:spPr>
        <p:txBody>
          <a:bodyPr wrap="square">
            <a:spAutoFit/>
          </a:bodyPr>
          <a:lstStyle/>
          <a:p>
            <a:pPr marL="0" lvl="1"/>
            <a:r>
              <a:rPr lang="fr-FR" sz="3200" dirty="0" smtClean="0">
                <a:cs typeface="Arial" panose="020B0604020202020204" pitchFamily="34" charset="0"/>
              </a:rPr>
              <a:t>Proposition d’analyse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982816" y="3530151"/>
              <a:ext cx="1926874" cy="369332"/>
            </a:xfrm>
            <a:prstGeom prst="rect">
              <a:avLst/>
            </a:prstGeom>
            <a:noFill/>
          </p:spPr>
          <p:txBody>
            <a:bodyPr wrap="none" rtlCol="0">
              <a:spAutoFit/>
            </a:bodyPr>
            <a:lstStyle/>
            <a:p>
              <a:r>
                <a:rPr lang="fr-FR" b="1" dirty="0" smtClean="0"/>
                <a:t>Simplifié et rapide</a:t>
              </a:r>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46253" y="3100819"/>
              <a:ext cx="13879" cy="42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0.1</a:t>
                    </a:r>
                  </a:p>
                </p:txBody>
              </p:sp>
            </mc:Choice>
            <mc:Fallback xmlns="">
              <p:sp>
                <p:nvSpPr>
                  <p:cNvPr id="15" name="ZoneTexte 14"/>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3"/>
                    <a:stretch>
                      <a:fillRect t="-8197" r="-1730" b="-24590"/>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Pas de l’effet Morton instable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76034" y="1345422"/>
            <a:ext cx="3889878" cy="4562569"/>
            <a:chOff x="3566534" y="1777222"/>
            <a:chExt cx="3889878" cy="4562569"/>
          </a:xfrm>
        </p:grpSpPr>
        <p:sp>
          <p:nvSpPr>
            <p:cNvPr id="24" name="Flèche droite 23"/>
            <p:cNvSpPr/>
            <p:nvPr/>
          </p:nvSpPr>
          <p:spPr>
            <a:xfrm>
              <a:off x="3566534" y="3877366"/>
              <a:ext cx="728234"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5098" y="4732114"/>
              <a:ext cx="2073845" cy="815098"/>
              <a:chOff x="1308100" y="4862811"/>
              <a:chExt cx="207384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4"/>
                    <a:stretch>
                      <a:fillRect t="-8197" r="-1736" b="-24590"/>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Pas de l’effet Morton instable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5103605" y="3513958"/>
              <a:ext cx="1783693" cy="369332"/>
            </a:xfrm>
            <a:prstGeom prst="rect">
              <a:avLst/>
            </a:prstGeom>
            <a:noFill/>
          </p:spPr>
          <p:txBody>
            <a:bodyPr wrap="none" rtlCol="0">
              <a:spAutoFit/>
            </a:bodyPr>
            <a:lstStyle/>
            <a:p>
              <a:r>
                <a:rPr lang="fr-FR" b="1" dirty="0" smtClean="0"/>
                <a:t>Précis et efficace</a:t>
              </a:r>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analytique améliorée </a:t>
              </a:r>
              <a:endParaRPr lang="fr-FR" sz="2000" b="1" dirty="0"/>
            </a:p>
          </p:txBody>
        </p:sp>
        <p:cxnSp>
          <p:nvCxnSpPr>
            <p:cNvPr id="40" name="Connecteur droit avec flèche 39"/>
            <p:cNvCxnSpPr>
              <a:stCxn id="39" idx="2"/>
              <a:endCxn id="38" idx="0"/>
            </p:cNvCxnSpPr>
            <p:nvPr/>
          </p:nvCxnSpPr>
          <p:spPr>
            <a:xfrm>
              <a:off x="5992020" y="3058612"/>
              <a:ext cx="3432" cy="455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646913" y="2455549"/>
            <a:ext cx="4212290" cy="2382497"/>
            <a:chOff x="7837413" y="2887349"/>
            <a:chExt cx="4212290" cy="2382497"/>
          </a:xfrm>
        </p:grpSpPr>
        <p:sp>
          <p:nvSpPr>
            <p:cNvPr id="41" name="Flèche droite 40"/>
            <p:cNvSpPr/>
            <p:nvPr/>
          </p:nvSpPr>
          <p:spPr>
            <a:xfrm>
              <a:off x="7837413" y="3797488"/>
              <a:ext cx="728234"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369332"/>
            </a:xfrm>
            <a:prstGeom prst="rect">
              <a:avLst/>
            </a:prstGeom>
            <a:noFill/>
          </p:spPr>
          <p:txBody>
            <a:bodyPr wrap="none" rtlCol="0">
              <a:spAutoFit/>
            </a:bodyPr>
            <a:lstStyle/>
            <a:p>
              <a:r>
                <a:rPr lang="fr-FR" b="1" dirty="0" smtClean="0"/>
                <a:t>Le plus précis mais onéreux</a:t>
              </a:r>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Considération de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Prise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Réduction du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dans la présentation</a:t>
            </a:r>
            <a:endParaRPr lang="fr-FR" sz="3200" dirty="0">
              <a:cs typeface="Arial" panose="020B0604020202020204" pitchFamily="34" charset="0"/>
            </a:endParaRPr>
          </a:p>
        </p:txBody>
      </p:sp>
      <p:sp>
        <p:nvSpPr>
          <p:cNvPr id="21" name="Rectangle 20"/>
          <p:cNvSpPr/>
          <p:nvPr/>
        </p:nvSpPr>
        <p:spPr>
          <a:xfrm>
            <a:off x="614922" y="1236473"/>
            <a:ext cx="10977423" cy="5909310"/>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p>
          <a:p>
            <a:endParaRPr lang="fr-FR" sz="1400" dirty="0"/>
          </a:p>
          <a:p>
            <a:r>
              <a:rPr lang="fr-FR" sz="1400" dirty="0" smtClean="0"/>
              <a:t>[8 ] </a:t>
            </a:r>
            <a:r>
              <a:rPr lang="en-US" sz="1400" dirty="0"/>
              <a:t>Dara W. Childs, “</a:t>
            </a:r>
            <a:r>
              <a:rPr lang="en-US" sz="1400" dirty="0" err="1"/>
              <a:t>Turbomachinery</a:t>
            </a:r>
            <a:r>
              <a:rPr lang="en-US" sz="1400" dirty="0"/>
              <a:t> Rotordynamics with Case Studies”, Case study 9, Page 119, Minter Spring, 2013, </a:t>
            </a:r>
            <a:endParaRPr lang="fr-FR" sz="1400" dirty="0"/>
          </a:p>
          <a:p>
            <a:endParaRPr lang="fr-FR" sz="1400" dirty="0" smtClean="0"/>
          </a:p>
          <a:p>
            <a:r>
              <a:rPr lang="fr-FR" sz="1400" dirty="0" smtClean="0"/>
              <a:t>[9] </a:t>
            </a:r>
            <a:r>
              <a:rPr lang="en-US" sz="1400" dirty="0" smtClean="0"/>
              <a:t> </a:t>
            </a:r>
            <a:r>
              <a:rPr lang="en-US" sz="1400" dirty="0" err="1"/>
              <a:t>Friswell</a:t>
            </a:r>
            <a:r>
              <a:rPr lang="en-US" sz="1400" dirty="0"/>
              <a:t>, M.; Penny, J.; Garvey, S. and Lees A., “Dynamics of Rotating Machines” Cambridge: Cambridge University Press, 2010,  doi:10.1017/CBO9780511780509</a:t>
            </a:r>
            <a:endParaRPr lang="fr-FR" sz="1400" dirty="0" smtClean="0"/>
          </a:p>
          <a:p>
            <a:endParaRPr lang="fr-FR" sz="1400" dirty="0" smtClean="0"/>
          </a:p>
          <a:p>
            <a:endParaRPr lang="fr-FR" sz="1400" dirty="0"/>
          </a:p>
          <a:p>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8" y="4357731"/>
            <a:ext cx="3162300" cy="923330"/>
            <a:chOff x="8903702" y="4357731"/>
            <a:chExt cx="3144471"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de l’épaisseur du film la plus faible</a:t>
                  </a:r>
                </a:p>
                <a:p>
                  <a:pPr algn="ctr"/>
                  <a:r>
                    <a:rPr lang="fr-FR" dirty="0" smtClean="0"/>
                    <a:t>(cisellement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160" t="-3974" r="-1160"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2" y="4470400"/>
              <a:ext cx="530585"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51</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val="20000"/>
                        </a:ext>
                      </a:extLst>
                    </a:gridCol>
                    <a:gridCol w="997365">
                      <a:extLst>
                        <a:ext uri="{9D8B030D-6E8A-4147-A177-3AD203B41FA5}">
                          <a16:colId xmlns:a16="http://schemas.microsoft.com/office/drawing/2014/main" xmlns=""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54</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943517"/>
            <a:ext cx="1569305" cy="677475"/>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rot="21449553">
                <a:off x="9425415" y="260168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xmlns="">
          <p:sp>
            <p:nvSpPr>
              <p:cNvPr id="153" name="Rectangle 152"/>
              <p:cNvSpPr>
                <a:spLocks noRot="1" noChangeAspect="1" noMove="1" noResize="1" noEditPoints="1" noAdjustHandles="1" noChangeArrowheads="1" noChangeShapeType="1" noTextEdit="1"/>
              </p:cNvSpPr>
              <p:nvPr/>
            </p:nvSpPr>
            <p:spPr>
              <a:xfrm rot="21449553">
                <a:off x="9425415" y="2601683"/>
                <a:ext cx="1208857" cy="679930"/>
              </a:xfrm>
              <a:prstGeom prst="rect">
                <a:avLst/>
              </a:prstGeom>
              <a:blipFill rotWithShape="0">
                <a:blip r:embed="rId8"/>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0" name="ZoneTexte 199"/>
                <p:cNvSpPr txBox="1"/>
                <p:nvPr/>
              </p:nvSpPr>
              <p:spPr>
                <a:xfrm>
                  <a:off x="8269739" y="1757492"/>
                  <a:ext cx="919575" cy="38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10"/>
                  <a:stretch>
                    <a:fillRect/>
                  </a:stretch>
                </a:blipFill>
              </p:spPr>
              <p:txBody>
                <a:bodyPr/>
                <a:lstStyle/>
                <a:p>
                  <a:r>
                    <a:rPr lang="fr-FR">
                      <a:noFill/>
                    </a:rPr>
                    <a:t> </a:t>
                  </a:r>
                </a:p>
              </p:txBody>
            </p:sp>
          </mc:Fallback>
        </mc:AlternateContent>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235" name="Groupe 234"/>
          <p:cNvGrpSpPr/>
          <p:nvPr/>
        </p:nvGrpSpPr>
        <p:grpSpPr>
          <a:xfrm>
            <a:off x="8287625" y="2270235"/>
            <a:ext cx="1751455" cy="1367355"/>
            <a:chOff x="8479143" y="684130"/>
            <a:chExt cx="1751455" cy="1367355"/>
          </a:xfrm>
        </p:grpSpPr>
        <p:cxnSp>
          <p:nvCxnSpPr>
            <p:cNvPr id="236" name="Connecteur droit avec flèche 235"/>
            <p:cNvCxnSpPr/>
            <p:nvPr/>
          </p:nvCxnSpPr>
          <p:spPr>
            <a:xfrm flipV="1">
              <a:off x="8479143" y="1129284"/>
              <a:ext cx="1308440" cy="92220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Rectangle 236"/>
                <p:cNvSpPr/>
                <p:nvPr/>
              </p:nvSpPr>
              <p:spPr>
                <a:xfrm>
                  <a:off x="9665700" y="684130"/>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237" name="Rectangle 236"/>
                <p:cNvSpPr>
                  <a:spLocks noRot="1" noChangeAspect="1" noMove="1" noResize="1" noEditPoints="1" noAdjustHandles="1" noChangeArrowheads="1" noChangeShapeType="1" noTextEdit="1"/>
                </p:cNvSpPr>
                <p:nvPr/>
              </p:nvSpPr>
              <p:spPr>
                <a:xfrm>
                  <a:off x="9665700" y="684130"/>
                  <a:ext cx="564898" cy="434606"/>
                </a:xfrm>
                <a:prstGeom prst="rect">
                  <a:avLst/>
                </a:prstGeom>
                <a:blipFill rotWithShape="0">
                  <a:blip r:embed="rId12"/>
                  <a:stretch>
                    <a:fillRect/>
                  </a:stretch>
                </a:blipFill>
              </p:spPr>
              <p:txBody>
                <a:bodyPr/>
                <a:lstStyle/>
                <a:p>
                  <a:r>
                    <a:rPr lang="fr-FR">
                      <a:noFill/>
                    </a:rPr>
                    <a:t> </a:t>
                  </a:r>
                </a:p>
              </p:txBody>
            </p:sp>
          </mc:Fallback>
        </mc:AlternateContent>
      </p:grpSp>
      <p:grpSp>
        <p:nvGrpSpPr>
          <p:cNvPr id="258" name="Groupe 257"/>
          <p:cNvGrpSpPr/>
          <p:nvPr/>
        </p:nvGrpSpPr>
        <p:grpSpPr>
          <a:xfrm>
            <a:off x="9610829" y="2742593"/>
            <a:ext cx="766645" cy="771449"/>
            <a:chOff x="10010995" y="2428465"/>
            <a:chExt cx="766645" cy="771449"/>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Rectangle 256"/>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440818"/>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p:nvPr/>
            </p:nvSpPr>
            <p:spPr>
              <a:xfrm rot="21449553">
                <a:off x="9353317" y="3507832"/>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rot="21449553">
                <a:off x="9353317" y="3507832"/>
                <a:ext cx="924548" cy="679930"/>
              </a:xfrm>
              <a:prstGeom prst="rect">
                <a:avLst/>
              </a:prstGeom>
              <a:blipFill rotWithShape="0">
                <a:blip r:embed="rId14"/>
                <a:stretch>
                  <a:fillRect/>
                </a:stretch>
              </a:blipFill>
            </p:spPr>
            <p:txBody>
              <a:bodyPr/>
              <a:lstStyle/>
              <a:p>
                <a:r>
                  <a:rPr lang="fr-FR">
                    <a:noFill/>
                  </a:rPr>
                  <a:t> </a:t>
                </a:r>
              </a:p>
            </p:txBody>
          </p:sp>
        </mc:Fallback>
      </mc:AlternateContent>
      <p:grpSp>
        <p:nvGrpSpPr>
          <p:cNvPr id="100" name="Groupe 99"/>
          <p:cNvGrpSpPr/>
          <p:nvPr/>
        </p:nvGrpSpPr>
        <p:grpSpPr>
          <a:xfrm>
            <a:off x="-2260444" y="-1610068"/>
            <a:ext cx="6604151" cy="6973483"/>
            <a:chOff x="6404385" y="1446849"/>
            <a:chExt cx="5040000" cy="5321858"/>
          </a:xfrm>
        </p:grpSpPr>
        <p:sp>
          <p:nvSpPr>
            <p:cNvPr id="101" name="Arc 100"/>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2" name="ZoneTexte 101"/>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103" name="Groupe 102"/>
          <p:cNvGrpSpPr/>
          <p:nvPr/>
        </p:nvGrpSpPr>
        <p:grpSpPr>
          <a:xfrm>
            <a:off x="887430" y="2307132"/>
            <a:ext cx="2546848" cy="2306572"/>
            <a:chOff x="6085251" y="4332143"/>
            <a:chExt cx="1943643" cy="1760275"/>
          </a:xfrm>
        </p:grpSpPr>
        <p:sp>
          <p:nvSpPr>
            <p:cNvPr id="104" name="Arc 103"/>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5" name="Ellipse 104"/>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07" name="ZoneTexte 106"/>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08" name="Groupe 107"/>
          <p:cNvGrpSpPr/>
          <p:nvPr/>
        </p:nvGrpSpPr>
        <p:grpSpPr>
          <a:xfrm>
            <a:off x="1830898" y="2862041"/>
            <a:ext cx="1544692" cy="572878"/>
            <a:chOff x="7845122" y="1649583"/>
            <a:chExt cx="1544692" cy="572878"/>
          </a:xfrm>
        </p:grpSpPr>
        <p:grpSp>
          <p:nvGrpSpPr>
            <p:cNvPr id="109" name="Groupe 108"/>
            <p:cNvGrpSpPr/>
            <p:nvPr/>
          </p:nvGrpSpPr>
          <p:grpSpPr>
            <a:xfrm>
              <a:off x="7845122" y="1738507"/>
              <a:ext cx="693821" cy="483954"/>
              <a:chOff x="3523012" y="3140542"/>
              <a:chExt cx="529493" cy="369332"/>
            </a:xfrm>
          </p:grpSpPr>
          <p:sp>
            <p:nvSpPr>
              <p:cNvPr id="111" name="ZoneTexte 110"/>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12" name="Connecteur droit 111"/>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Groupe 113"/>
          <p:cNvGrpSpPr/>
          <p:nvPr/>
        </p:nvGrpSpPr>
        <p:grpSpPr>
          <a:xfrm>
            <a:off x="2464919" y="2232542"/>
            <a:ext cx="1764691" cy="1031400"/>
            <a:chOff x="8479143" y="1020084"/>
            <a:chExt cx="1764691" cy="1031400"/>
          </a:xfrm>
        </p:grpSpPr>
        <p:cxnSp>
          <p:nvCxnSpPr>
            <p:cNvPr id="115" name="Connecteur droit avec flèche 114"/>
            <p:cNvCxnSpPr/>
            <p:nvPr/>
          </p:nvCxnSpPr>
          <p:spPr>
            <a:xfrm flipV="1">
              <a:off x="8479143" y="1445017"/>
              <a:ext cx="1553589" cy="6064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Rectangle 129"/>
                <p:cNvSpPr/>
                <p:nvPr/>
              </p:nvSpPr>
              <p:spPr>
                <a:xfrm>
                  <a:off x="9678936" y="102008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9678936" y="1020084"/>
                  <a:ext cx="564898" cy="434606"/>
                </a:xfrm>
                <a:prstGeom prst="rect">
                  <a:avLst/>
                </a:prstGeom>
                <a:blipFill rotWithShape="0">
                  <a:blip r:embed="rId4"/>
                  <a:stretch>
                    <a:fillRect/>
                  </a:stretch>
                </a:blipFill>
              </p:spPr>
              <p:txBody>
                <a:bodyPr/>
                <a:lstStyle/>
                <a:p>
                  <a:r>
                    <a:rPr lang="fr-FR">
                      <a:noFill/>
                    </a:rPr>
                    <a:t> </a:t>
                  </a:r>
                </a:p>
              </p:txBody>
            </p:sp>
          </mc:Fallback>
        </mc:AlternateContent>
      </p:grpSp>
      <p:grpSp>
        <p:nvGrpSpPr>
          <p:cNvPr id="131" name="Groupe 130"/>
          <p:cNvGrpSpPr/>
          <p:nvPr/>
        </p:nvGrpSpPr>
        <p:grpSpPr>
          <a:xfrm>
            <a:off x="-834739" y="761960"/>
            <a:ext cx="5263726" cy="3090342"/>
            <a:chOff x="5179485" y="-450498"/>
            <a:chExt cx="5263726" cy="3090342"/>
          </a:xfrm>
        </p:grpSpPr>
        <p:sp>
          <p:nvSpPr>
            <p:cNvPr id="132" name="ZoneTexte 131"/>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6" name="Arc 135"/>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37" name="Groupe 136"/>
          <p:cNvGrpSpPr/>
          <p:nvPr/>
        </p:nvGrpSpPr>
        <p:grpSpPr>
          <a:xfrm>
            <a:off x="990122" y="1610969"/>
            <a:ext cx="3605990" cy="3093327"/>
            <a:chOff x="7004346" y="398511"/>
            <a:chExt cx="3605990" cy="3093327"/>
          </a:xfrm>
        </p:grpSpPr>
        <p:cxnSp>
          <p:nvCxnSpPr>
            <p:cNvPr id="138" name="Connecteur droit 137"/>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9" name="Ellipse 138"/>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141" name="Groupe 140"/>
          <p:cNvGrpSpPr/>
          <p:nvPr/>
        </p:nvGrpSpPr>
        <p:grpSpPr>
          <a:xfrm>
            <a:off x="2424885" y="4056774"/>
            <a:ext cx="1424888" cy="1040202"/>
            <a:chOff x="8439109" y="2844316"/>
            <a:chExt cx="1424888" cy="1040202"/>
          </a:xfrm>
        </p:grpSpPr>
        <p:sp>
          <p:nvSpPr>
            <p:cNvPr id="142" name="ZoneTexte 141"/>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143" name="Ellipse 142"/>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4" name="Groupe 143"/>
          <p:cNvGrpSpPr/>
          <p:nvPr/>
        </p:nvGrpSpPr>
        <p:grpSpPr>
          <a:xfrm>
            <a:off x="1717704" y="2696075"/>
            <a:ext cx="1615529" cy="1144640"/>
            <a:chOff x="7731928" y="1483617"/>
            <a:chExt cx="1615529" cy="1144640"/>
          </a:xfrm>
        </p:grpSpPr>
        <p:sp>
          <p:nvSpPr>
            <p:cNvPr id="145" name="Arc 144"/>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6" name="ZoneTexte 145"/>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147" name="Groupe 146"/>
          <p:cNvGrpSpPr/>
          <p:nvPr/>
        </p:nvGrpSpPr>
        <p:grpSpPr>
          <a:xfrm>
            <a:off x="2057096" y="3278736"/>
            <a:ext cx="650434" cy="701933"/>
            <a:chOff x="8071320" y="2066278"/>
            <a:chExt cx="650434" cy="701933"/>
          </a:xfrm>
        </p:grpSpPr>
        <p:cxnSp>
          <p:nvCxnSpPr>
            <p:cNvPr id="148" name="Connecteur droit avec flèche 147"/>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150" name="Groupe 149"/>
          <p:cNvGrpSpPr/>
          <p:nvPr/>
        </p:nvGrpSpPr>
        <p:grpSpPr>
          <a:xfrm>
            <a:off x="4018792" y="2581292"/>
            <a:ext cx="747786" cy="468398"/>
            <a:chOff x="8463131" y="2017206"/>
            <a:chExt cx="747786" cy="468398"/>
          </a:xfrm>
        </p:grpSpPr>
        <p:cxnSp>
          <p:nvCxnSpPr>
            <p:cNvPr id="151" name="Connecteur droit avec flèche 150"/>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155" name="Connecteur droit 154"/>
          <p:cNvCxnSpPr/>
          <p:nvPr/>
        </p:nvCxnSpPr>
        <p:spPr>
          <a:xfrm flipH="1">
            <a:off x="2505229" y="306369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15"/>
                <a:stretch>
                  <a:fillRect/>
                </a:stretch>
              </a:blipFill>
            </p:spPr>
            <p:txBody>
              <a:bodyPr/>
              <a:lstStyle/>
              <a:p>
                <a:r>
                  <a:rPr lang="fr-FR">
                    <a:noFill/>
                  </a:rPr>
                  <a:t> </a:t>
                </a:r>
              </a:p>
            </p:txBody>
          </p:sp>
        </mc:Fallback>
      </mc:AlternateContent>
      <p:grpSp>
        <p:nvGrpSpPr>
          <p:cNvPr id="157" name="Groupe 156"/>
          <p:cNvGrpSpPr/>
          <p:nvPr/>
        </p:nvGrpSpPr>
        <p:grpSpPr>
          <a:xfrm>
            <a:off x="1041632" y="1687220"/>
            <a:ext cx="2016720" cy="397983"/>
            <a:chOff x="1041632" y="1687220"/>
            <a:chExt cx="2016720" cy="397983"/>
          </a:xfrm>
        </p:grpSpPr>
        <p:cxnSp>
          <p:nvCxnSpPr>
            <p:cNvPr id="158" name="Connecteur droit 157"/>
            <p:cNvCxnSpPr>
              <a:stCxn id="101"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9" name="ZoneTexte 158"/>
                <p:cNvSpPr txBox="1"/>
                <p:nvPr/>
              </p:nvSpPr>
              <p:spPr>
                <a:xfrm>
                  <a:off x="2357892" y="1687220"/>
                  <a:ext cx="632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xmlns="">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9"/>
                  <a:stretch>
                    <a:fillRect/>
                  </a:stretch>
                </a:blipFill>
              </p:spPr>
              <p:txBody>
                <a:bodyPr/>
                <a:lstStyle/>
                <a:p>
                  <a:r>
                    <a:rPr lang="fr-FR">
                      <a:noFill/>
                    </a:rPr>
                    <a:t> </a:t>
                  </a:r>
                </a:p>
              </p:txBody>
            </p:sp>
          </mc:Fallback>
        </mc:AlternateContent>
      </p:grpSp>
      <p:grpSp>
        <p:nvGrpSpPr>
          <p:cNvPr id="160" name="Groupe 159"/>
          <p:cNvGrpSpPr/>
          <p:nvPr/>
        </p:nvGrpSpPr>
        <p:grpSpPr>
          <a:xfrm>
            <a:off x="682535" y="2787620"/>
            <a:ext cx="3004487" cy="1018691"/>
            <a:chOff x="682535" y="2787620"/>
            <a:chExt cx="3004487" cy="1018691"/>
          </a:xfrm>
        </p:grpSpPr>
        <p:cxnSp>
          <p:nvCxnSpPr>
            <p:cNvPr id="161" name="Connecteur droit 160"/>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2" name="ZoneTexte 161"/>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163" name="Rectangle 162"/>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559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par>
                                <p:cTn id="14" presetID="10"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fade">
                                      <p:cBhvr>
                                        <p:cTn id="16" dur="500"/>
                                        <p:tgtEl>
                                          <p:spTgt spid="219"/>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
                                        </p:tgtEl>
                                        <p:attrNameLst>
                                          <p:attrName>style.visibility</p:attrName>
                                        </p:attrNameLst>
                                      </p:cBhvr>
                                      <p:to>
                                        <p:strVal val="visible"/>
                                      </p:to>
                                    </p:set>
                                    <p:animEffect transition="in" filter="fade">
                                      <p:cBhvr>
                                        <p:cTn id="52"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24"/>
                                        </p:tgtEl>
                                      </p:cBhvr>
                                    </p:animEffect>
                                    <p:set>
                                      <p:cBhvr>
                                        <p:cTn id="57" dur="1" fill="hold">
                                          <p:stCondLst>
                                            <p:cond delay="499"/>
                                          </p:stCondLst>
                                        </p:cTn>
                                        <p:tgtEl>
                                          <p:spTgt spid="2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52"/>
                                        </p:tgtEl>
                                      </p:cBhvr>
                                    </p:animEffect>
                                    <p:set>
                                      <p:cBhvr>
                                        <p:cTn id="67" dur="1" fill="hold">
                                          <p:stCondLst>
                                            <p:cond delay="499"/>
                                          </p:stCondLst>
                                        </p:cTn>
                                        <p:tgtEl>
                                          <p:spTgt spid="15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53"/>
                                        </p:tgtEl>
                                      </p:cBhvr>
                                    </p:animEffect>
                                    <p:set>
                                      <p:cBhvr>
                                        <p:cTn id="70" dur="1" fill="hold">
                                          <p:stCondLst>
                                            <p:cond delay="499"/>
                                          </p:stCondLst>
                                        </p:cTn>
                                        <p:tgtEl>
                                          <p:spTgt spid="15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2"/>
                                        </p:tgtEl>
                                      </p:cBhvr>
                                    </p:animEffect>
                                    <p:set>
                                      <p:cBhvr>
                                        <p:cTn id="73" dur="1" fill="hold">
                                          <p:stCondLst>
                                            <p:cond delay="499"/>
                                          </p:stCondLst>
                                        </p:cTn>
                                        <p:tgtEl>
                                          <p:spTgt spid="19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500"/>
                                        <p:tgtEl>
                                          <p:spTgt spid="262"/>
                                        </p:tgtEl>
                                      </p:cBhvr>
                                    </p:animEffect>
                                  </p:childTnLst>
                                </p:cTn>
                              </p:par>
                              <p:par>
                                <p:cTn id="79" presetID="10" presetClass="entr" presetSubtype="0" fill="hold" nodeType="with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fade">
                                      <p:cBhvr>
                                        <p:cTn id="86" dur="500"/>
                                        <p:tgtEl>
                                          <p:spTgt spid="103"/>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60"/>
                                        </p:tgtEl>
                                        <p:attrNameLst>
                                          <p:attrName>style.visibility</p:attrName>
                                        </p:attrNameLst>
                                      </p:cBhvr>
                                      <p:to>
                                        <p:strVal val="visible"/>
                                      </p:to>
                                    </p:set>
                                    <p:animEffect transition="in" filter="fade">
                                      <p:cBhvr>
                                        <p:cTn id="99" dur="500"/>
                                        <p:tgtEl>
                                          <p:spTgt spid="1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fade">
                                      <p:cBhvr>
                                        <p:cTn id="109" dur="500"/>
                                        <p:tgtEl>
                                          <p:spTgt spid="1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500"/>
                                        <p:tgtEl>
                                          <p:spTgt spid="15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fade">
                                      <p:cBhvr>
                                        <p:cTn id="124" dur="500"/>
                                        <p:tgtEl>
                                          <p:spTgt spid="14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fade">
                                      <p:cBhvr>
                                        <p:cTn id="129" dur="500"/>
                                        <p:tgtEl>
                                          <p:spTgt spid="14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fade">
                                      <p:cBhvr>
                                        <p:cTn id="134" dur="500"/>
                                        <p:tgtEl>
                                          <p:spTgt spid="147"/>
                                        </p:tgtEl>
                                      </p:cBhvr>
                                    </p:animEffect>
                                  </p:childTnLst>
                                  <p:subTnLst>
                                    <p:set>
                                      <p:cBhvr override="childStyle">
                                        <p:cTn dur="1" fill="hold" display="0" masterRel="nextClick" afterEffect="1"/>
                                        <p:tgtEl>
                                          <p:spTgt spid="147"/>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0"/>
                                        </p:tgtEl>
                                        <p:attrNameLst>
                                          <p:attrName>style.visibility</p:attrName>
                                        </p:attrNameLst>
                                      </p:cBhvr>
                                      <p:to>
                                        <p:strVal val="visible"/>
                                      </p:to>
                                    </p:set>
                                    <p:animEffect transition="in" filter="fade">
                                      <p:cBhvr>
                                        <p:cTn id="139" dur="500"/>
                                        <p:tgtEl>
                                          <p:spTgt spid="15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fade">
                                      <p:cBhvr>
                                        <p:cTn id="14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262" grpId="0"/>
      <p:bldP spid="15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57</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Les modèles existants sont très simplifiés et manquent de précision</a:t>
            </a: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1" y="1492878"/>
            <a:ext cx="11006467"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de l’effet Morton fiable</a:t>
            </a:r>
          </a:p>
          <a:p>
            <a:pPr marL="627063" lvl="1" indent="-285750">
              <a:buFont typeface="Arial" panose="020B0604020202020204" pitchFamily="34" charset="0"/>
              <a:buChar char="•"/>
            </a:pPr>
            <a:r>
              <a:rPr lang="fr-FR" sz="2400" dirty="0"/>
              <a:t>Maitriser 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Maitriser </a:t>
            </a:r>
            <a:r>
              <a:rPr lang="fr-FR" sz="2400" dirty="0"/>
              <a:t>la problématique des l’effet thermique dans les machines tournantes</a:t>
            </a:r>
          </a:p>
          <a:p>
            <a:pPr marL="627063" lvl="1" indent="-285750">
              <a:buFont typeface="Arial" panose="020B0604020202020204" pitchFamily="34" charset="0"/>
              <a:buChar char="•"/>
            </a:pPr>
            <a:r>
              <a:rPr lang="fr-FR" sz="2400" dirty="0" smtClean="0"/>
              <a:t>Utiliser </a:t>
            </a:r>
            <a:r>
              <a:rPr lang="fr-FR" sz="2400" dirty="0"/>
              <a:t>le modèle dans le diagnostic et la proposition de solutions </a:t>
            </a:r>
            <a:r>
              <a:rPr lang="fr-FR" sz="2400" dirty="0" smtClean="0"/>
              <a:t>palliatives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 pour confronter le phénomène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17672</TotalTime>
  <Words>6163</Words>
  <Application>Microsoft Office PowerPoint</Application>
  <PresentationFormat>Grand écran</PresentationFormat>
  <Paragraphs>1196</Paragraphs>
  <Slides>58</Slides>
  <Notes>52</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58</vt:i4>
      </vt:variant>
    </vt:vector>
  </HeadingPairs>
  <TitlesOfParts>
    <vt:vector size="71" baseType="lpstr">
      <vt:lpstr>Arial Unicode MS</vt:lpstr>
      <vt:lpstr>微软雅黑</vt:lpstr>
      <vt:lpstr>黑体</vt:lpstr>
      <vt:lpstr>宋体</vt:lpstr>
      <vt:lpstr>宋体</vt:lpstr>
      <vt:lpstr>Arial</vt:lpstr>
      <vt:lpstr>Calibri</vt:lpstr>
      <vt:lpstr>Calibri Light</vt:lpstr>
      <vt:lpstr>Cambria Math</vt:lpstr>
      <vt:lpstr>Courier New</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3766</cp:revision>
  <dcterms:created xsi:type="dcterms:W3CDTF">2018-10-23T09:59:21Z</dcterms:created>
  <dcterms:modified xsi:type="dcterms:W3CDTF">2019-03-18T12:31:42Z</dcterms:modified>
</cp:coreProperties>
</file>